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9">
  <p:sldMasterIdLst>
    <p:sldMasterId id="2147483660" r:id="rId1"/>
  </p:sldMasterIdLst>
  <p:notesMasterIdLst>
    <p:notesMasterId r:id="rId44"/>
  </p:notesMasterIdLst>
  <p:sldIdLst>
    <p:sldId id="256" r:id="rId2"/>
    <p:sldId id="257" r:id="rId3"/>
    <p:sldId id="265" r:id="rId4"/>
    <p:sldId id="262" r:id="rId5"/>
    <p:sldId id="259" r:id="rId6"/>
    <p:sldId id="260" r:id="rId7"/>
    <p:sldId id="261" r:id="rId8"/>
    <p:sldId id="263" r:id="rId9"/>
    <p:sldId id="264" r:id="rId10"/>
    <p:sldId id="266" r:id="rId11"/>
    <p:sldId id="267" r:id="rId12"/>
    <p:sldId id="268" r:id="rId13"/>
    <p:sldId id="269" r:id="rId14"/>
    <p:sldId id="270" r:id="rId15"/>
    <p:sldId id="271" r:id="rId16"/>
    <p:sldId id="274" r:id="rId17"/>
    <p:sldId id="272" r:id="rId18"/>
    <p:sldId id="273" r:id="rId19"/>
    <p:sldId id="293" r:id="rId20"/>
    <p:sldId id="289" r:id="rId21"/>
    <p:sldId id="290" r:id="rId22"/>
    <p:sldId id="291" r:id="rId23"/>
    <p:sldId id="292" r:id="rId24"/>
    <p:sldId id="297" r:id="rId25"/>
    <p:sldId id="294" r:id="rId26"/>
    <p:sldId id="295" r:id="rId27"/>
    <p:sldId id="298" r:id="rId28"/>
    <p:sldId id="299" r:id="rId29"/>
    <p:sldId id="276" r:id="rId30"/>
    <p:sldId id="277" r:id="rId31"/>
    <p:sldId id="288" r:id="rId32"/>
    <p:sldId id="278" r:id="rId33"/>
    <p:sldId id="279" r:id="rId34"/>
    <p:sldId id="280" r:id="rId35"/>
    <p:sldId id="281" r:id="rId36"/>
    <p:sldId id="282" r:id="rId37"/>
    <p:sldId id="283" r:id="rId38"/>
    <p:sldId id="284" r:id="rId39"/>
    <p:sldId id="285" r:id="rId40"/>
    <p:sldId id="286" r:id="rId41"/>
    <p:sldId id="287" r:id="rId42"/>
    <p:sldId id="27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amita 22" initials="p2" lastIdx="1" clrIdx="0">
    <p:extLst>
      <p:ext uri="{19B8F6BF-5375-455C-9EA6-DF929625EA0E}">
        <p15:presenceInfo xmlns:p15="http://schemas.microsoft.com/office/powerpoint/2012/main" userId="e8a0270ed30f32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FC9233-E5E1-4FAD-9639-8E98C38B8B91}" type="datetimeFigureOut">
              <a:rPr lang="en-US" smtClean="0"/>
              <a:t>4/24/2023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7DD77-9009-4F5A-A546-414061072EA3}" type="slidenum">
              <a:rPr lang="en-US" smtClean="0"/>
              <a:t>‹#›</a:t>
            </a:fld>
            <a:endParaRPr lang="en-US"/>
          </a:p>
        </p:txBody>
      </p:sp>
    </p:spTree>
    <p:extLst>
      <p:ext uri="{BB962C8B-B14F-4D97-AF65-F5344CB8AC3E}">
        <p14:creationId xmlns:p14="http://schemas.microsoft.com/office/powerpoint/2010/main" val="7633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B7DD77-9009-4F5A-A546-414061072EA3}" type="slidenum">
              <a:rPr lang="en-US" smtClean="0"/>
              <a:t>32</a:t>
            </a:fld>
            <a:endParaRPr lang="en-US"/>
          </a:p>
        </p:txBody>
      </p:sp>
    </p:spTree>
    <p:extLst>
      <p:ext uri="{BB962C8B-B14F-4D97-AF65-F5344CB8AC3E}">
        <p14:creationId xmlns:p14="http://schemas.microsoft.com/office/powerpoint/2010/main" val="76412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1948334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DE747-AB5F-40D5-98DF-97476B3E2A8C}"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401303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3840875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715641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2064209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374107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1446058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2459562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143308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290238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5DE747-AB5F-40D5-98DF-97476B3E2A8C}" type="datetimeFigureOut">
              <a:rPr lang="en-US" smtClean="0"/>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243959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5DE747-AB5F-40D5-98DF-97476B3E2A8C}"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1587546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5DE747-AB5F-40D5-98DF-97476B3E2A8C}" type="datetimeFigureOut">
              <a:rPr lang="en-US" smtClean="0"/>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617145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5DE747-AB5F-40D5-98DF-97476B3E2A8C}" type="datetimeFigureOut">
              <a:rPr lang="en-US" smtClean="0"/>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2397432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5DE747-AB5F-40D5-98DF-97476B3E2A8C}" type="datetimeFigureOut">
              <a:rPr lang="en-US" smtClean="0"/>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753370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DE747-AB5F-40D5-98DF-97476B3E2A8C}"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1644535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5DE747-AB5F-40D5-98DF-97476B3E2A8C}" type="datetimeFigureOut">
              <a:rPr lang="en-US" smtClean="0"/>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9F61-855E-4A98-8411-E208F71F94C2}" type="slidenum">
              <a:rPr lang="en-US" smtClean="0"/>
              <a:t>‹#›</a:t>
            </a:fld>
            <a:endParaRPr lang="en-US"/>
          </a:p>
        </p:txBody>
      </p:sp>
    </p:spTree>
    <p:extLst>
      <p:ext uri="{BB962C8B-B14F-4D97-AF65-F5344CB8AC3E}">
        <p14:creationId xmlns:p14="http://schemas.microsoft.com/office/powerpoint/2010/main" val="3747341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35DE747-AB5F-40D5-98DF-97476B3E2A8C}" type="datetimeFigureOut">
              <a:rPr lang="en-US" smtClean="0"/>
              <a:t>4/24/2023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6539F61-855E-4A98-8411-E208F71F94C2}" type="slidenum">
              <a:rPr lang="en-US" smtClean="0"/>
              <a:t>‹#›</a:t>
            </a:fld>
            <a:endParaRPr lang="en-US"/>
          </a:p>
        </p:txBody>
      </p:sp>
    </p:spTree>
    <p:extLst>
      <p:ext uri="{BB962C8B-B14F-4D97-AF65-F5344CB8AC3E}">
        <p14:creationId xmlns:p14="http://schemas.microsoft.com/office/powerpoint/2010/main" val="880572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paramita22/EmployeeTrackingSystem/tree/main/EmployeeTrackingSystem" TargetMode="External"/><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hyperlink" Target="https://www.linkedin.com/feed/update/urn:li:activity:7055237843085885440/" TargetMode="External"/><Relationship Id="rId4" Type="http://schemas.openxmlformats.org/officeDocument/2006/relationships/hyperlink" Target="https://www.linkedin.com/feed/update/urn:li:activity:705524163424178585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CA31-907D-000F-9460-2EEE767D381A}"/>
              </a:ext>
            </a:extLst>
          </p:cNvPr>
          <p:cNvSpPr>
            <a:spLocks noGrp="1"/>
          </p:cNvSpPr>
          <p:nvPr>
            <p:ph type="ctrTitle"/>
          </p:nvPr>
        </p:nvSpPr>
        <p:spPr>
          <a:effectLst>
            <a:softEdge rad="31750"/>
          </a:effectLst>
        </p:spPr>
        <p:txBody>
          <a:bodyPr>
            <a:prstTxWarp prst="textStop">
              <a:avLst/>
            </a:prstTxWarp>
          </a:bodyPr>
          <a:lstStyle/>
          <a:p>
            <a:r>
              <a:rPr lang="en-US" dirty="0" err="1">
                <a:latin typeface="Impact" panose="020B0806030902050204" pitchFamily="34" charset="0"/>
              </a:rPr>
              <a:t>EmployeeTrackingSystem</a:t>
            </a:r>
            <a:endParaRPr lang="en-US" dirty="0">
              <a:latin typeface="Impact" panose="020B0806030902050204" pitchFamily="34" charset="0"/>
            </a:endParaRPr>
          </a:p>
        </p:txBody>
      </p:sp>
      <p:sp>
        <p:nvSpPr>
          <p:cNvPr id="3" name="Subtitle 2">
            <a:extLst>
              <a:ext uri="{FF2B5EF4-FFF2-40B4-BE49-F238E27FC236}">
                <a16:creationId xmlns:a16="http://schemas.microsoft.com/office/drawing/2014/main" id="{DB276953-6960-5C01-B206-979C00B863A0}"/>
              </a:ext>
            </a:extLst>
          </p:cNvPr>
          <p:cNvSpPr>
            <a:spLocks noGrp="1"/>
          </p:cNvSpPr>
          <p:nvPr>
            <p:ph type="subTitle" idx="1"/>
          </p:nvPr>
        </p:nvSpPr>
        <p:spPr/>
        <p:txBody>
          <a:bodyPr/>
          <a:lstStyle/>
          <a:p>
            <a:r>
              <a:rPr lang="en-US" dirty="0"/>
              <a:t>Core JAVA PROJECT</a:t>
            </a:r>
          </a:p>
        </p:txBody>
      </p:sp>
    </p:spTree>
    <p:extLst>
      <p:ext uri="{BB962C8B-B14F-4D97-AF65-F5344CB8AC3E}">
        <p14:creationId xmlns:p14="http://schemas.microsoft.com/office/powerpoint/2010/main" val="1379186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image6.png">
            <a:extLst>
              <a:ext uri="{FF2B5EF4-FFF2-40B4-BE49-F238E27FC236}">
                <a16:creationId xmlns:a16="http://schemas.microsoft.com/office/drawing/2014/main" id="{D04AA5A4-7C9A-78CA-61E7-71AC09E67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88975"/>
            <a:ext cx="127000" cy="1174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CB83B676-1F99-A290-C475-C78E5C0CB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688975"/>
            <a:ext cx="127000" cy="117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50C6BAA-97D4-E3E0-53C6-AC5B33BC5B16}"/>
              </a:ext>
            </a:extLst>
          </p:cNvPr>
          <p:cNvSpPr>
            <a:spLocks noChangeArrowheads="1"/>
          </p:cNvSpPr>
          <p:nvPr/>
        </p:nvSpPr>
        <p:spPr bwMode="auto">
          <a:xfrm>
            <a:off x="2860895" y="503728"/>
            <a:ext cx="9035106"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181100" algn="l"/>
              </a:tabLst>
              <a:defRPr>
                <a:solidFill>
                  <a:schemeClr val="tx1"/>
                </a:solidFill>
                <a:latin typeface="Arial" panose="020B0604020202020204" pitchFamily="34" charset="0"/>
              </a:defRPr>
            </a:lvl1pPr>
            <a:lvl2pPr eaLnBrk="0" fontAlgn="base" hangingPunct="0">
              <a:spcBef>
                <a:spcPct val="0"/>
              </a:spcBef>
              <a:spcAft>
                <a:spcPct val="0"/>
              </a:spcAft>
              <a:tabLst>
                <a:tab pos="1181100" algn="l"/>
              </a:tabLst>
              <a:defRPr>
                <a:solidFill>
                  <a:schemeClr val="tx1"/>
                </a:solidFill>
                <a:latin typeface="Arial" panose="020B0604020202020204" pitchFamily="34" charset="0"/>
              </a:defRPr>
            </a:lvl2pPr>
            <a:lvl3pPr eaLnBrk="0" fontAlgn="base" hangingPunct="0">
              <a:spcBef>
                <a:spcPct val="0"/>
              </a:spcBef>
              <a:spcAft>
                <a:spcPct val="0"/>
              </a:spcAft>
              <a:tabLst>
                <a:tab pos="1181100" algn="l"/>
              </a:tabLst>
              <a:defRPr>
                <a:solidFill>
                  <a:schemeClr val="tx1"/>
                </a:solidFill>
                <a:latin typeface="Arial" panose="020B0604020202020204" pitchFamily="34" charset="0"/>
              </a:defRPr>
            </a:lvl3pPr>
            <a:lvl4pPr eaLnBrk="0" fontAlgn="base" hangingPunct="0">
              <a:spcBef>
                <a:spcPct val="0"/>
              </a:spcBef>
              <a:spcAft>
                <a:spcPct val="0"/>
              </a:spcAft>
              <a:tabLst>
                <a:tab pos="1181100" algn="l"/>
              </a:tabLst>
              <a:defRPr>
                <a:solidFill>
                  <a:schemeClr val="tx1"/>
                </a:solidFill>
                <a:latin typeface="Arial" panose="020B0604020202020204" pitchFamily="34" charset="0"/>
              </a:defRPr>
            </a:lvl4pPr>
            <a:lvl5pPr eaLnBrk="0" fontAlgn="base" hangingPunct="0">
              <a:spcBef>
                <a:spcPct val="0"/>
              </a:spcBef>
              <a:spcAft>
                <a:spcPct val="0"/>
              </a:spcAft>
              <a:tabLst>
                <a:tab pos="1181100" algn="l"/>
              </a:tabLst>
              <a:defRPr>
                <a:solidFill>
                  <a:schemeClr val="tx1"/>
                </a:solidFill>
                <a:latin typeface="Arial" panose="020B0604020202020204" pitchFamily="34" charset="0"/>
              </a:defRPr>
            </a:lvl5pPr>
            <a:lvl6pPr eaLnBrk="0" fontAlgn="base" hangingPunct="0">
              <a:spcBef>
                <a:spcPct val="0"/>
              </a:spcBef>
              <a:spcAft>
                <a:spcPct val="0"/>
              </a:spcAft>
              <a:tabLst>
                <a:tab pos="1181100" algn="l"/>
              </a:tabLst>
              <a:defRPr>
                <a:solidFill>
                  <a:schemeClr val="tx1"/>
                </a:solidFill>
                <a:latin typeface="Arial" panose="020B0604020202020204" pitchFamily="34" charset="0"/>
              </a:defRPr>
            </a:lvl6pPr>
            <a:lvl7pPr eaLnBrk="0" fontAlgn="base" hangingPunct="0">
              <a:spcBef>
                <a:spcPct val="0"/>
              </a:spcBef>
              <a:spcAft>
                <a:spcPct val="0"/>
              </a:spcAft>
              <a:tabLst>
                <a:tab pos="1181100" algn="l"/>
              </a:tabLst>
              <a:defRPr>
                <a:solidFill>
                  <a:schemeClr val="tx1"/>
                </a:solidFill>
                <a:latin typeface="Arial" panose="020B0604020202020204" pitchFamily="34" charset="0"/>
              </a:defRPr>
            </a:lvl7pPr>
            <a:lvl8pPr eaLnBrk="0" fontAlgn="base" hangingPunct="0">
              <a:spcBef>
                <a:spcPct val="0"/>
              </a:spcBef>
              <a:spcAft>
                <a:spcPct val="0"/>
              </a:spcAft>
              <a:tabLst>
                <a:tab pos="1181100" algn="l"/>
              </a:tabLst>
              <a:defRPr>
                <a:solidFill>
                  <a:schemeClr val="tx1"/>
                </a:solidFill>
                <a:latin typeface="Arial" panose="020B0604020202020204" pitchFamily="34" charset="0"/>
              </a:defRPr>
            </a:lvl8pPr>
            <a:lvl9pPr eaLnBrk="0" fontAlgn="base" hangingPunct="0">
              <a:spcBef>
                <a:spcPct val="0"/>
              </a:spcBef>
              <a:spcAft>
                <a:spcPct val="0"/>
              </a:spcAft>
              <a:tabLst>
                <a:tab pos="1181100" algn="l"/>
              </a:tabLst>
              <a:defRPr>
                <a:solidFill>
                  <a:schemeClr val="tx1"/>
                </a:solidFill>
                <a:latin typeface="Arial" panose="020B0604020202020204" pitchFamily="34" charset="0"/>
              </a:defRPr>
            </a:lvl9pPr>
          </a:lstStyle>
          <a:p>
            <a:pPr marL="914400" marR="0" lvl="2" indent="0" algn="l" defTabSz="914400" rtl="0" eaLnBrk="0" fontAlgn="base" latinLnBrk="0" hangingPunct="0">
              <a:lnSpc>
                <a:spcPct val="100000"/>
              </a:lnSpc>
              <a:spcBef>
                <a:spcPct val="0"/>
              </a:spcBef>
              <a:spcAft>
                <a:spcPct val="0"/>
              </a:spcAft>
              <a:buClrTx/>
              <a:buSzTx/>
              <a:buFontTx/>
              <a:buAutoNum type="arabicPeriod"/>
              <a:tabLst>
                <a:tab pos="11811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nsolas" panose="020B0609020204030204" pitchFamily="49" charset="0"/>
                <a:cs typeface="Times New Roman" panose="02020603050405020304" pitchFamily="18" charset="0"/>
              </a:rPr>
              <a:t>NON-FUNCTIONAL REQUIREMENTS: </a:t>
            </a:r>
            <a:r>
              <a:rPr kumimoji="0" lang="en-US" altLang="en-US" sz="1200" b="0" i="0" u="none" strike="noStrike" cap="none" normalizeH="0" baseline="0" dirty="0">
                <a:ln>
                  <a:noFill/>
                </a:ln>
                <a:solidFill>
                  <a:schemeClr val="tx1"/>
                </a:solidFill>
                <a:effectLst/>
                <a:latin typeface="Times New Roman" panose="02020603050405020304" pitchFamily="18" charset="0"/>
                <a:ea typeface="Consolas" panose="020B0609020204030204" pitchFamily="49" charset="0"/>
                <a:cs typeface="Times New Roman" panose="02020603050405020304" pitchFamily="18" charset="0"/>
              </a:rPr>
              <a:t>These are directly related to the functioning of the system. The main constraints of the system are</a:t>
            </a:r>
            <a:endParaRPr kumimoji="0" lang="en-US" altLang="en-US" sz="800" b="0" i="0" u="none" strike="noStrike" cap="none" normalizeH="0" baseline="0" dirty="0">
              <a:ln>
                <a:noFill/>
              </a:ln>
              <a:solidFill>
                <a:schemeClr val="tx1"/>
              </a:solidFill>
              <a:effectLst/>
            </a:endParaRPr>
          </a:p>
          <a:p>
            <a:pPr marL="1371600" marR="0" lvl="3" indent="0" algn="l" defTabSz="914400" rtl="0" eaLnBrk="0" fontAlgn="base" latinLnBrk="0" hangingPunct="0">
              <a:lnSpc>
                <a:spcPct val="100000"/>
              </a:lnSpc>
              <a:spcBef>
                <a:spcPct val="0"/>
              </a:spcBef>
              <a:spcAft>
                <a:spcPct val="0"/>
              </a:spcAft>
              <a:buClrTx/>
              <a:buSzTx/>
              <a:buFontTx/>
              <a:buAutoNum type="arabicPeriod"/>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Hardware interface:</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Screen Resolution of 600x800.</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Mouse for scroll</a:t>
            </a: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PC or Laptop </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1371600" marR="0" lvl="3" indent="0" algn="l" defTabSz="914400" rtl="0" eaLnBrk="0" fontAlgn="base" latinLnBrk="0" hangingPunct="0">
              <a:lnSpc>
                <a:spcPct val="100000"/>
              </a:lnSpc>
              <a:spcBef>
                <a:spcPct val="0"/>
              </a:spcBef>
              <a:spcAft>
                <a:spcPct val="0"/>
              </a:spcAft>
              <a:buClrTx/>
              <a:buSzTx/>
              <a:buFontTx/>
              <a:buAutoNum type="arabicPeriod"/>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Software Interfaces: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81100" algn="l"/>
              </a:tabLst>
            </a:pPr>
            <a:r>
              <a:rPr kumimoji="0" lang="en-US" altLang="en-US" sz="1200" b="0" i="0" u="none" strike="noStrike" cap="none" normalizeH="0" baseline="0" dirty="0">
                <a:ln>
                  <a:noFill/>
                </a:ln>
                <a:solidFill>
                  <a:schemeClr val="tx1"/>
                </a:solidFill>
                <a:effectLst/>
                <a:latin typeface="Corbel" panose="020B0503020204020204" pitchFamily="34" charset="0"/>
                <a:ea typeface="Times New Roman" panose="02020603050405020304" pitchFamily="18" charset="0"/>
                <a:cs typeface="Times New Roman" panose="02020603050405020304" pitchFamily="18" charset="0"/>
              </a:rPr>
              <a:t>	֎ Eclipse IDE for developing java Code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181100" algn="l"/>
              </a:tabLst>
            </a:pPr>
            <a:r>
              <a:rPr kumimoji="0" lang="en-US" altLang="en-US" sz="1200" b="0" i="0" u="none" strike="noStrike" cap="none" normalizeH="0" baseline="0" dirty="0">
                <a:ln>
                  <a:noFill/>
                </a:ln>
                <a:solidFill>
                  <a:schemeClr val="tx1"/>
                </a:solidFill>
                <a:effectLst/>
                <a:latin typeface="Corbel" panose="020B0503020204020204" pitchFamily="34" charset="0"/>
                <a:ea typeface="Times New Roman" panose="02020603050405020304" pitchFamily="18" charset="0"/>
                <a:cs typeface="Times New Roman" panose="02020603050405020304" pitchFamily="18" charset="0"/>
              </a:rPr>
              <a:t>	֎ Windows 11 OS</a:t>
            </a:r>
          </a:p>
          <a:p>
            <a:pPr marL="0" marR="0" lvl="0" indent="0" algn="l" defTabSz="914400" rtl="0" eaLnBrk="0" fontAlgn="base" latinLnBrk="0" hangingPunct="0">
              <a:lnSpc>
                <a:spcPct val="100000"/>
              </a:lnSpc>
              <a:spcBef>
                <a:spcPct val="0"/>
              </a:spcBef>
              <a:spcAft>
                <a:spcPct val="0"/>
              </a:spcAft>
              <a:buClrTx/>
              <a:buSzTx/>
              <a:buFontTx/>
              <a:buNone/>
              <a:tabLst>
                <a:tab pos="1181100" algn="l"/>
              </a:tabLst>
            </a:pPr>
            <a:r>
              <a:rPr lang="en-US" altLang="en-US" sz="1200" dirty="0">
                <a:latin typeface="Corbel" panose="020B0503020204020204" pitchFamily="34" charset="0"/>
                <a:cs typeface="Times New Roman" panose="02020603050405020304" pitchFamily="18" charset="0"/>
              </a:rPr>
              <a:t>	</a:t>
            </a:r>
            <a:r>
              <a:rPr lang="en-US" altLang="en-US" sz="1200" dirty="0" err="1">
                <a:latin typeface="Corbel" panose="020B0503020204020204" pitchFamily="34" charset="0"/>
                <a:cs typeface="Times New Roman" panose="02020603050405020304" pitchFamily="18" charset="0"/>
              </a:rPr>
              <a:t>jre</a:t>
            </a:r>
            <a:r>
              <a:rPr lang="en-US" altLang="en-US" sz="1200" dirty="0">
                <a:latin typeface="Corbel" panose="020B0503020204020204" pitchFamily="34" charset="0"/>
                <a:cs typeface="Times New Roman" panose="02020603050405020304" pitchFamily="18" charset="0"/>
              </a:rPr>
              <a:t> used: 1.8</a:t>
            </a:r>
            <a:endParaRPr kumimoji="0" lang="en-US" altLang="en-US" sz="800" b="0" i="0" u="none" strike="noStrike" cap="none" normalizeH="0" baseline="0" dirty="0">
              <a:ln>
                <a:noFill/>
              </a:ln>
              <a:solidFill>
                <a:schemeClr val="tx1"/>
              </a:solidFill>
              <a:effectLst/>
            </a:endParaRPr>
          </a:p>
          <a:p>
            <a:pPr marL="1371600" marR="0" lvl="3" indent="0" algn="l" defTabSz="914400" rtl="0" eaLnBrk="0" fontAlgn="base" latinLnBrk="0" hangingPunct="0">
              <a:lnSpc>
                <a:spcPct val="100000"/>
              </a:lnSpc>
              <a:spcBef>
                <a:spcPct val="0"/>
              </a:spcBef>
              <a:spcAft>
                <a:spcPct val="0"/>
              </a:spcAft>
              <a:buClrTx/>
              <a:buSzTx/>
              <a:buFontTx/>
              <a:buAutoNum type="arabicPeriod"/>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Communications Interfaces: None</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811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4.1. 3..6.</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Performance requirements: java classes </a:t>
            </a:r>
          </a:p>
          <a:p>
            <a:pPr marL="0" marR="0" lvl="0" indent="0" algn="l" defTabSz="914400" rtl="0" eaLnBrk="0" fontAlgn="base" latinLnBrk="0" hangingPunct="0">
              <a:lnSpc>
                <a:spcPct val="100000"/>
              </a:lnSpc>
              <a:spcBef>
                <a:spcPct val="0"/>
              </a:spcBef>
              <a:spcAft>
                <a:spcPct val="0"/>
              </a:spcAft>
              <a:buClrTx/>
              <a:buSzTx/>
              <a:buFontTx/>
              <a:buNone/>
              <a:tabLst>
                <a:tab pos="1181100" algn="l"/>
              </a:tabLst>
            </a:pPr>
            <a:r>
              <a:rPr lang="en-US" altLang="en-US" sz="1200" dirty="0">
                <a:latin typeface="Times New Roman" panose="02020603050405020304" pitchFamily="18" charset="0"/>
                <a:ea typeface="Corbel" panose="020B050302020402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tab pos="1181100" algn="l"/>
              </a:tabLst>
            </a:pPr>
            <a:r>
              <a:rPr kumimoji="0" lang="en-US" altLang="en-US"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t>Software System attributes:</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1811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01A749D8-4E36-530A-345E-860C81104A51}"/>
              </a:ext>
            </a:extLst>
          </p:cNvPr>
          <p:cNvSpPr>
            <a:spLocks noChangeArrowheads="1"/>
          </p:cNvSpPr>
          <p:nvPr/>
        </p:nvSpPr>
        <p:spPr bwMode="auto">
          <a:xfrm>
            <a:off x="1358900" y="1877138"/>
            <a:ext cx="10769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Maintainability: This is achieved by updating the system on the basis of present requirements and implementation of Client demand techniques, as gathered from feedback of users.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92F56775-38B8-DA3D-7B94-C98A765B8D2E}"/>
              </a:ext>
            </a:extLst>
          </p:cNvPr>
          <p:cNvSpPr>
            <a:spLocks noChangeArrowheads="1"/>
          </p:cNvSpPr>
          <p:nvPr/>
        </p:nvSpPr>
        <p:spPr bwMode="auto">
          <a:xfrm>
            <a:off x="1295401" y="2714497"/>
            <a:ext cx="10302088"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Portability: This feature is achieved by using JAVA as a programming language. The OOPS feature helps the system to have a portable feature. It is therefore made to run on any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Times New Roman" panose="02020603050405020304" pitchFamily="18"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latin typeface="Times New Roman" panose="02020603050405020304" pitchFamily="18"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Operating System on any machine.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62949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7D58F0-0F69-D29E-FDCC-3B23F7D9B60D}"/>
              </a:ext>
            </a:extLst>
          </p:cNvPr>
          <p:cNvGraphicFramePr>
            <a:graphicFrameLocks noGrp="1"/>
          </p:cNvGraphicFramePr>
          <p:nvPr>
            <p:extLst>
              <p:ext uri="{D42A27DB-BD31-4B8C-83A1-F6EECF244321}">
                <p14:modId xmlns:p14="http://schemas.microsoft.com/office/powerpoint/2010/main" val="699866231"/>
              </p:ext>
            </p:extLst>
          </p:nvPr>
        </p:nvGraphicFramePr>
        <p:xfrm>
          <a:off x="1833620" y="1635309"/>
          <a:ext cx="9085913" cy="4321608"/>
        </p:xfrm>
        <a:graphic>
          <a:graphicData uri="http://schemas.openxmlformats.org/drawingml/2006/table">
            <a:tbl>
              <a:tblPr firstRow="1" firstCol="1" lastRow="1" lastCol="1" bandRow="1" bandCol="1">
                <a:tableStyleId>{5C22544A-7EE6-4342-B048-85BDC9FD1C3A}</a:tableStyleId>
              </a:tblPr>
              <a:tblGrid>
                <a:gridCol w="3024518">
                  <a:extLst>
                    <a:ext uri="{9D8B030D-6E8A-4147-A177-3AD203B41FA5}">
                      <a16:colId xmlns:a16="http://schemas.microsoft.com/office/drawing/2014/main" val="3549358677"/>
                    </a:ext>
                  </a:extLst>
                </a:gridCol>
                <a:gridCol w="3035925">
                  <a:extLst>
                    <a:ext uri="{9D8B030D-6E8A-4147-A177-3AD203B41FA5}">
                      <a16:colId xmlns:a16="http://schemas.microsoft.com/office/drawing/2014/main" val="3009938929"/>
                    </a:ext>
                  </a:extLst>
                </a:gridCol>
                <a:gridCol w="3025470">
                  <a:extLst>
                    <a:ext uri="{9D8B030D-6E8A-4147-A177-3AD203B41FA5}">
                      <a16:colId xmlns:a16="http://schemas.microsoft.com/office/drawing/2014/main" val="2967653006"/>
                    </a:ext>
                  </a:extLst>
                </a:gridCol>
              </a:tblGrid>
              <a:tr h="176757">
                <a:tc gridSpan="3">
                  <a:txBody>
                    <a:bodyPr/>
                    <a:lstStyle/>
                    <a:p>
                      <a:pPr marL="447675" marR="0">
                        <a:lnSpc>
                          <a:spcPts val="1280"/>
                        </a:lnSpc>
                        <a:spcBef>
                          <a:spcPts val="0"/>
                        </a:spcBef>
                        <a:spcAft>
                          <a:spcPts val="0"/>
                        </a:spcAft>
                        <a:tabLst>
                          <a:tab pos="3016250" algn="l"/>
                        </a:tabLst>
                      </a:pPr>
                      <a:r>
                        <a:rPr lang="en-US" sz="900" kern="100">
                          <a:effectLst/>
                        </a:rPr>
                        <a:t>NAME</a:t>
                      </a:r>
                      <a:r>
                        <a:rPr lang="en-US" sz="900" kern="100" spc="-5">
                          <a:effectLst/>
                        </a:rPr>
                        <a:t> </a:t>
                      </a:r>
                      <a:r>
                        <a:rPr lang="en-US" sz="900" kern="100">
                          <a:effectLst/>
                        </a:rPr>
                        <a:t>OF</a:t>
                      </a:r>
                      <a:r>
                        <a:rPr lang="en-US" sz="900" kern="100" spc="-5">
                          <a:effectLst/>
                        </a:rPr>
                        <a:t> </a:t>
                      </a:r>
                      <a:r>
                        <a:rPr lang="en-US" sz="900" kern="100">
                          <a:effectLst/>
                        </a:rPr>
                        <a:t>PHASES	SUB PHASES</a:t>
                      </a:r>
                      <a:r>
                        <a:rPr lang="en-US" sz="900" kern="100" spc="-15">
                          <a:effectLst/>
                        </a:rPr>
                        <a:t> </a:t>
                      </a:r>
                      <a:r>
                        <a:rPr lang="en-US" sz="900" kern="100">
                          <a:effectLst/>
                        </a:rPr>
                        <a:t>OR</a:t>
                      </a:r>
                      <a:r>
                        <a:rPr lang="en-US" sz="900" kern="100" spc="-5">
                          <a:effectLst/>
                        </a:rPr>
                        <a:t> </a:t>
                      </a:r>
                      <a:r>
                        <a:rPr lang="en-US" sz="900" kern="100">
                          <a:effectLst/>
                        </a:rPr>
                        <a:t>DESCRIPTION</a:t>
                      </a:r>
                      <a:endParaRPr lang="en-US" sz="8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3055003"/>
                  </a:ext>
                </a:extLst>
              </a:tr>
              <a:tr h="180199">
                <a:tc>
                  <a:txBody>
                    <a:bodyPr/>
                    <a:lstStyle/>
                    <a:p>
                      <a:pPr marL="290830" marR="0">
                        <a:lnSpc>
                          <a:spcPts val="1260"/>
                        </a:lnSpc>
                        <a:spcBef>
                          <a:spcPts val="0"/>
                        </a:spcBef>
                        <a:spcAft>
                          <a:spcPts val="0"/>
                        </a:spcAft>
                      </a:pPr>
                      <a:r>
                        <a:rPr lang="en-US" sz="900" kern="100">
                          <a:effectLst/>
                        </a:rPr>
                        <a:t>Requirements</a:t>
                      </a:r>
                      <a:r>
                        <a:rPr lang="en-US" sz="900" kern="100" spc="-10">
                          <a:effectLst/>
                        </a:rPr>
                        <a:t> </a:t>
                      </a:r>
                      <a:r>
                        <a:rPr lang="en-US" sz="900" kern="100">
                          <a:effectLst/>
                        </a:rPr>
                        <a:t>analysis</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60"/>
                        </a:lnSpc>
                        <a:spcBef>
                          <a:spcPts val="0"/>
                        </a:spcBef>
                        <a:spcAft>
                          <a:spcPts val="0"/>
                        </a:spcAft>
                      </a:pPr>
                      <a:r>
                        <a:rPr lang="en-US" sz="900" kern="100">
                          <a:effectLst/>
                        </a:rPr>
                        <a:t>Problem</a:t>
                      </a:r>
                      <a:r>
                        <a:rPr lang="en-US" sz="900" kern="100" spc="-10">
                          <a:effectLst/>
                        </a:rPr>
                        <a:t> </a:t>
                      </a:r>
                      <a:r>
                        <a:rPr lang="en-US" sz="900" kern="100">
                          <a:effectLst/>
                        </a:rPr>
                        <a:t>definition</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267710909"/>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55"/>
                        </a:lnSpc>
                        <a:spcBef>
                          <a:spcPts val="0"/>
                        </a:spcBef>
                        <a:spcAft>
                          <a:spcPts val="0"/>
                        </a:spcAft>
                      </a:pPr>
                      <a:r>
                        <a:rPr lang="en-US" sz="900" kern="100">
                          <a:effectLst/>
                        </a:rPr>
                        <a:t>Feasibility</a:t>
                      </a:r>
                      <a:r>
                        <a:rPr lang="en-US" sz="900" kern="100" spc="-10">
                          <a:effectLst/>
                        </a:rPr>
                        <a:t> </a:t>
                      </a:r>
                      <a:r>
                        <a:rPr lang="en-US" sz="900" kern="100">
                          <a:effectLst/>
                        </a:rPr>
                        <a:t>study</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040622668"/>
                  </a:ext>
                </a:extLst>
              </a:tr>
              <a:tr h="350208">
                <a:tc>
                  <a:txBody>
                    <a:bodyPr/>
                    <a:lstStyle/>
                    <a:p>
                      <a:pPr marL="0" marR="0">
                        <a:lnSpc>
                          <a:spcPts val="1375"/>
                        </a:lnSpc>
                        <a:spcBef>
                          <a:spcPts val="0"/>
                        </a:spcBef>
                        <a:spcAft>
                          <a:spcPts val="0"/>
                        </a:spcAft>
                      </a:pPr>
                      <a:r>
                        <a:rPr lang="en-US" sz="8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49530" marR="333375" indent="228600">
                        <a:lnSpc>
                          <a:spcPts val="1380"/>
                        </a:lnSpc>
                        <a:spcBef>
                          <a:spcPts val="0"/>
                        </a:spcBef>
                        <a:spcAft>
                          <a:spcPts val="0"/>
                        </a:spcAft>
                      </a:pPr>
                      <a:r>
                        <a:rPr lang="en-US" sz="900" kern="100" spc="-5">
                          <a:effectLst/>
                        </a:rPr>
                        <a:t>Software </a:t>
                      </a:r>
                      <a:r>
                        <a:rPr lang="en-US" sz="900" kern="100">
                          <a:effectLst/>
                        </a:rPr>
                        <a:t>requirements</a:t>
                      </a:r>
                      <a:r>
                        <a:rPr lang="en-US" sz="900" kern="100" spc="-285">
                          <a:effectLst/>
                        </a:rPr>
                        <a:t> </a:t>
                      </a:r>
                      <a:r>
                        <a:rPr lang="en-US" sz="900" kern="100">
                          <a:effectLst/>
                        </a:rPr>
                        <a:t>analysis</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8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061351088"/>
                  </a:ext>
                </a:extLst>
              </a:tr>
              <a:tr h="176757">
                <a:tc gridSpan="3">
                  <a:txBody>
                    <a:bodyPr/>
                    <a:lstStyle/>
                    <a:p>
                      <a:pPr marL="290830" marR="0">
                        <a:lnSpc>
                          <a:spcPts val="1255"/>
                        </a:lnSpc>
                        <a:spcBef>
                          <a:spcPts val="0"/>
                        </a:spcBef>
                        <a:spcAft>
                          <a:spcPts val="0"/>
                        </a:spcAft>
                      </a:pPr>
                      <a:r>
                        <a:rPr lang="en-US" sz="900" kern="100">
                          <a:effectLst/>
                        </a:rPr>
                        <a:t>Milestone</a:t>
                      </a:r>
                      <a:r>
                        <a:rPr lang="en-US" sz="900" kern="100" spc="-15">
                          <a:effectLst/>
                        </a:rPr>
                        <a:t> </a:t>
                      </a:r>
                      <a:r>
                        <a:rPr lang="en-US" sz="900" kern="100">
                          <a:effectLst/>
                        </a:rPr>
                        <a:t>:</a:t>
                      </a:r>
                      <a:r>
                        <a:rPr lang="en-US" sz="900" kern="100" spc="285">
                          <a:effectLst/>
                        </a:rPr>
                        <a:t> </a:t>
                      </a:r>
                      <a:r>
                        <a:rPr lang="en-US" sz="900" kern="100">
                          <a:effectLst/>
                        </a:rPr>
                        <a:t>Successful</a:t>
                      </a:r>
                      <a:r>
                        <a:rPr lang="en-US" sz="900" kern="100" spc="5">
                          <a:effectLst/>
                        </a:rPr>
                        <a:t> </a:t>
                      </a:r>
                      <a:r>
                        <a:rPr lang="en-US" sz="900" kern="100">
                          <a:effectLst/>
                        </a:rPr>
                        <a:t>SRS</a:t>
                      </a:r>
                      <a:r>
                        <a:rPr lang="en-US" sz="900" kern="100" spc="-5">
                          <a:effectLst/>
                        </a:rPr>
                        <a:t> </a:t>
                      </a:r>
                      <a:r>
                        <a:rPr lang="en-US" sz="900" kern="100">
                          <a:effectLst/>
                        </a:rPr>
                        <a:t>and</a:t>
                      </a:r>
                      <a:r>
                        <a:rPr lang="en-US" sz="900" kern="100" spc="-5">
                          <a:effectLst/>
                        </a:rPr>
                        <a:t> </a:t>
                      </a:r>
                      <a:r>
                        <a:rPr lang="en-US" sz="900" kern="100">
                          <a:effectLst/>
                        </a:rPr>
                        <a:t>Feasible</a:t>
                      </a:r>
                      <a:r>
                        <a:rPr lang="en-US" sz="900" kern="100" spc="-5">
                          <a:effectLst/>
                        </a:rPr>
                        <a:t> </a:t>
                      </a:r>
                      <a:r>
                        <a:rPr lang="en-US" sz="900" kern="100">
                          <a:effectLst/>
                        </a:rPr>
                        <a:t>System.</a:t>
                      </a:r>
                      <a:r>
                        <a:rPr lang="en-US" sz="900" kern="100" spc="5">
                          <a:effectLst/>
                        </a:rPr>
                        <a:t> </a:t>
                      </a:r>
                      <a:r>
                        <a:rPr lang="en-US" sz="900" kern="100">
                          <a:effectLst/>
                        </a:rPr>
                        <a:t>Proceeding</a:t>
                      </a:r>
                      <a:r>
                        <a:rPr lang="en-US" sz="900" kern="100" spc="-5">
                          <a:effectLst/>
                        </a:rPr>
                        <a:t> </a:t>
                      </a:r>
                      <a:r>
                        <a:rPr lang="en-US" sz="900" kern="100">
                          <a:effectLst/>
                        </a:rPr>
                        <a:t>to</a:t>
                      </a:r>
                      <a:r>
                        <a:rPr lang="en-US" sz="900" kern="100" spc="-5">
                          <a:effectLst/>
                        </a:rPr>
                        <a:t> </a:t>
                      </a:r>
                      <a:r>
                        <a:rPr lang="en-US" sz="900" kern="100">
                          <a:effectLst/>
                        </a:rPr>
                        <a:t>Designing</a:t>
                      </a:r>
                      <a:r>
                        <a:rPr lang="en-US" sz="900" kern="100" spc="-5">
                          <a:effectLst/>
                        </a:rPr>
                        <a:t> </a:t>
                      </a:r>
                      <a:r>
                        <a:rPr lang="en-US" sz="900" kern="100">
                          <a:effectLst/>
                        </a:rPr>
                        <a:t>the</a:t>
                      </a:r>
                      <a:r>
                        <a:rPr lang="en-US" sz="900" kern="100" spc="-5">
                          <a:effectLst/>
                        </a:rPr>
                        <a:t> </a:t>
                      </a:r>
                      <a:r>
                        <a:rPr lang="en-US" sz="900" kern="100">
                          <a:effectLst/>
                        </a:rPr>
                        <a:t>System</a:t>
                      </a:r>
                      <a:endParaRPr lang="en-US" sz="8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04370517"/>
                  </a:ext>
                </a:extLst>
              </a:tr>
              <a:tr h="381778">
                <a:tc>
                  <a:txBody>
                    <a:bodyPr/>
                    <a:lstStyle/>
                    <a:p>
                      <a:pPr marL="290830" marR="0">
                        <a:lnSpc>
                          <a:spcPts val="1355"/>
                        </a:lnSpc>
                        <a:spcBef>
                          <a:spcPts val="0"/>
                        </a:spcBef>
                        <a:spcAft>
                          <a:spcPts val="0"/>
                        </a:spcAft>
                      </a:pPr>
                      <a:r>
                        <a:rPr lang="en-US" sz="900" kern="100">
                          <a:effectLst/>
                        </a:rPr>
                        <a:t>System analysis</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355"/>
                        </a:lnSpc>
                        <a:spcBef>
                          <a:spcPts val="0"/>
                        </a:spcBef>
                        <a:spcAft>
                          <a:spcPts val="0"/>
                        </a:spcAft>
                      </a:pPr>
                      <a:r>
                        <a:rPr lang="en-US" sz="900" kern="100">
                          <a:effectLst/>
                        </a:rPr>
                        <a:t>Project</a:t>
                      </a:r>
                      <a:r>
                        <a:rPr lang="en-US" sz="900" kern="100" spc="-10">
                          <a:effectLst/>
                        </a:rPr>
                        <a:t> </a:t>
                      </a:r>
                      <a:r>
                        <a:rPr lang="en-US" sz="900" kern="100">
                          <a:effectLst/>
                        </a:rPr>
                        <a:t>planning</a:t>
                      </a:r>
                      <a:r>
                        <a:rPr lang="en-US" sz="900" kern="100" spc="-5">
                          <a:effectLst/>
                        </a:rPr>
                        <a:t> </a:t>
                      </a:r>
                      <a:r>
                        <a:rPr lang="en-US" sz="900" kern="100">
                          <a:effectLst/>
                        </a:rPr>
                        <a:t>and</a:t>
                      </a:r>
                      <a:endParaRPr lang="en-US" sz="800" kern="100">
                        <a:effectLst/>
                      </a:endParaRPr>
                    </a:p>
                    <a:p>
                      <a:pPr marL="49530" marR="0">
                        <a:lnSpc>
                          <a:spcPts val="1280"/>
                        </a:lnSpc>
                        <a:spcBef>
                          <a:spcPts val="0"/>
                        </a:spcBef>
                        <a:spcAft>
                          <a:spcPts val="0"/>
                        </a:spcAft>
                      </a:pPr>
                      <a:r>
                        <a:rPr lang="en-US" sz="900" kern="100">
                          <a:effectLst/>
                        </a:rPr>
                        <a:t>Scheduling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8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215831416"/>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75"/>
                        </a:lnSpc>
                        <a:spcBef>
                          <a:spcPts val="0"/>
                        </a:spcBef>
                        <a:spcAft>
                          <a:spcPts val="0"/>
                        </a:spcAft>
                      </a:pPr>
                      <a:r>
                        <a:rPr lang="en-US" sz="900" kern="100">
                          <a:effectLst/>
                        </a:rPr>
                        <a:t>System</a:t>
                      </a:r>
                      <a:r>
                        <a:rPr lang="en-US" sz="900" kern="100" spc="-5">
                          <a:effectLst/>
                        </a:rPr>
                        <a:t> </a:t>
                      </a:r>
                      <a:r>
                        <a:rPr lang="en-US" sz="900" kern="100">
                          <a:effectLst/>
                        </a:rPr>
                        <a:t>DFD</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293388719"/>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55"/>
                        </a:lnSpc>
                        <a:spcBef>
                          <a:spcPts val="0"/>
                        </a:spcBef>
                        <a:spcAft>
                          <a:spcPts val="0"/>
                        </a:spcAft>
                      </a:pPr>
                      <a:r>
                        <a:rPr lang="en-US" sz="900" kern="100">
                          <a:effectLst/>
                        </a:rPr>
                        <a:t>System</a:t>
                      </a:r>
                      <a:r>
                        <a:rPr lang="en-US" sz="900" kern="100" spc="-5">
                          <a:effectLst/>
                        </a:rPr>
                        <a:t> </a:t>
                      </a:r>
                      <a:r>
                        <a:rPr lang="en-US" sz="900" kern="100">
                          <a:effectLst/>
                        </a:rPr>
                        <a:t>Designing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dirty="0">
                          <a:effectLst/>
                        </a:rPr>
                        <a:t> </a:t>
                      </a:r>
                      <a:endParaRPr lang="en-US" sz="800" kern="1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206167782"/>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60"/>
                        </a:lnSpc>
                        <a:spcBef>
                          <a:spcPts val="0"/>
                        </a:spcBef>
                        <a:spcAft>
                          <a:spcPts val="0"/>
                        </a:spcAft>
                      </a:pPr>
                      <a:r>
                        <a:rPr lang="en-US" sz="900" kern="100">
                          <a:effectLst/>
                        </a:rPr>
                        <a:t>Structure</a:t>
                      </a:r>
                      <a:r>
                        <a:rPr lang="en-US" sz="900" kern="100" spc="-15">
                          <a:effectLst/>
                        </a:rPr>
                        <a:t> </a:t>
                      </a:r>
                      <a:r>
                        <a:rPr lang="en-US" sz="900" kern="100">
                          <a:effectLst/>
                        </a:rPr>
                        <a:t>designing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033095999"/>
                  </a:ext>
                </a:extLst>
              </a:tr>
              <a:tr h="176757">
                <a:tc gridSpan="3">
                  <a:txBody>
                    <a:bodyPr/>
                    <a:lstStyle/>
                    <a:p>
                      <a:pPr marL="290830" marR="0">
                        <a:lnSpc>
                          <a:spcPts val="1275"/>
                        </a:lnSpc>
                        <a:spcBef>
                          <a:spcPts val="0"/>
                        </a:spcBef>
                        <a:spcAft>
                          <a:spcPts val="0"/>
                        </a:spcAft>
                      </a:pPr>
                      <a:r>
                        <a:rPr lang="en-US" sz="900" kern="100">
                          <a:effectLst/>
                        </a:rPr>
                        <a:t>Milestone</a:t>
                      </a:r>
                      <a:r>
                        <a:rPr lang="en-US" sz="900" kern="100" spc="-10">
                          <a:effectLst/>
                        </a:rPr>
                        <a:t> </a:t>
                      </a:r>
                      <a:r>
                        <a:rPr lang="en-US" sz="900" kern="100">
                          <a:effectLst/>
                        </a:rPr>
                        <a:t>:Completion of</a:t>
                      </a:r>
                      <a:r>
                        <a:rPr lang="en-US" sz="900" kern="100" spc="290">
                          <a:effectLst/>
                        </a:rPr>
                        <a:t> </a:t>
                      </a:r>
                      <a:r>
                        <a:rPr lang="en-US" sz="900" kern="100">
                          <a:effectLst/>
                        </a:rPr>
                        <a:t>Design.</a:t>
                      </a:r>
                      <a:r>
                        <a:rPr lang="en-US" sz="900" kern="100" spc="290">
                          <a:effectLst/>
                        </a:rPr>
                        <a:t> </a:t>
                      </a:r>
                      <a:r>
                        <a:rPr lang="en-US" sz="900" kern="100">
                          <a:effectLst/>
                        </a:rPr>
                        <a:t>Proceed</a:t>
                      </a:r>
                      <a:r>
                        <a:rPr lang="en-US" sz="900" kern="100" spc="-5">
                          <a:effectLst/>
                        </a:rPr>
                        <a:t> </a:t>
                      </a:r>
                      <a:r>
                        <a:rPr lang="en-US" sz="900" kern="100">
                          <a:effectLst/>
                        </a:rPr>
                        <a:t>to</a:t>
                      </a:r>
                      <a:r>
                        <a:rPr lang="en-US" sz="900" kern="100" spc="-5">
                          <a:effectLst/>
                        </a:rPr>
                        <a:t> </a:t>
                      </a:r>
                      <a:r>
                        <a:rPr lang="en-US" sz="900" kern="100">
                          <a:effectLst/>
                        </a:rPr>
                        <a:t>code</a:t>
                      </a:r>
                      <a:r>
                        <a:rPr lang="en-US" sz="900" kern="100" spc="-10">
                          <a:effectLst/>
                        </a:rPr>
                        <a:t> </a:t>
                      </a:r>
                      <a:r>
                        <a:rPr lang="en-US" sz="900" kern="100">
                          <a:effectLst/>
                        </a:rPr>
                        <a:t>the</a:t>
                      </a:r>
                      <a:r>
                        <a:rPr lang="en-US" sz="900" kern="100" spc="-5">
                          <a:effectLst/>
                        </a:rPr>
                        <a:t> </a:t>
                      </a:r>
                      <a:r>
                        <a:rPr lang="en-US" sz="900" kern="100">
                          <a:effectLst/>
                        </a:rPr>
                        <a:t>System</a:t>
                      </a:r>
                      <a:endParaRPr lang="en-US" sz="8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109850"/>
                  </a:ext>
                </a:extLst>
              </a:tr>
              <a:tr h="180199">
                <a:tc>
                  <a:txBody>
                    <a:bodyPr/>
                    <a:lstStyle/>
                    <a:p>
                      <a:pPr marL="290830" marR="0">
                        <a:lnSpc>
                          <a:spcPts val="1255"/>
                        </a:lnSpc>
                        <a:spcBef>
                          <a:spcPts val="0"/>
                        </a:spcBef>
                        <a:spcAft>
                          <a:spcPts val="0"/>
                        </a:spcAft>
                      </a:pPr>
                      <a:r>
                        <a:rPr lang="en-US" sz="900" kern="100">
                          <a:effectLst/>
                        </a:rPr>
                        <a:t>Coding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55"/>
                        </a:lnSpc>
                        <a:spcBef>
                          <a:spcPts val="0"/>
                        </a:spcBef>
                        <a:spcAft>
                          <a:spcPts val="0"/>
                        </a:spcAft>
                      </a:pPr>
                      <a:r>
                        <a:rPr lang="en-US" sz="900" kern="100">
                          <a:effectLst/>
                        </a:rPr>
                        <a:t>Coding</a:t>
                      </a:r>
                      <a:r>
                        <a:rPr lang="en-US" sz="900" kern="100" spc="-5">
                          <a:effectLst/>
                        </a:rPr>
                        <a:t> </a:t>
                      </a:r>
                      <a:r>
                        <a:rPr lang="en-US" sz="900" kern="100">
                          <a:effectLst/>
                        </a:rPr>
                        <a:t>with Comments</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489088166"/>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55"/>
                        </a:lnSpc>
                        <a:spcBef>
                          <a:spcPts val="0"/>
                        </a:spcBef>
                        <a:spcAft>
                          <a:spcPts val="0"/>
                        </a:spcAft>
                      </a:pPr>
                      <a:r>
                        <a:rPr lang="en-US" sz="900" kern="100">
                          <a:effectLst/>
                        </a:rPr>
                        <a:t>Code</a:t>
                      </a:r>
                      <a:r>
                        <a:rPr lang="en-US" sz="900" kern="100" spc="-15">
                          <a:effectLst/>
                        </a:rPr>
                        <a:t> </a:t>
                      </a:r>
                      <a:r>
                        <a:rPr lang="en-US" sz="900" kern="100">
                          <a:effectLst/>
                        </a:rPr>
                        <a:t>Efficiency</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520469665"/>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75"/>
                        </a:lnSpc>
                        <a:spcBef>
                          <a:spcPts val="0"/>
                        </a:spcBef>
                        <a:spcAft>
                          <a:spcPts val="0"/>
                        </a:spcAft>
                      </a:pPr>
                      <a:r>
                        <a:rPr lang="en-US" sz="900" kern="100">
                          <a:effectLst/>
                        </a:rPr>
                        <a:t>Error</a:t>
                      </a:r>
                      <a:r>
                        <a:rPr lang="en-US" sz="900" kern="100" spc="-15">
                          <a:effectLst/>
                        </a:rPr>
                        <a:t> </a:t>
                      </a:r>
                      <a:r>
                        <a:rPr lang="en-US" sz="900" kern="100">
                          <a:effectLst/>
                        </a:rPr>
                        <a:t>handling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90230833"/>
                  </a:ext>
                </a:extLst>
              </a:tr>
              <a:tr h="176757">
                <a:tc gridSpan="3">
                  <a:txBody>
                    <a:bodyPr/>
                    <a:lstStyle/>
                    <a:p>
                      <a:pPr marL="290830" marR="0">
                        <a:lnSpc>
                          <a:spcPts val="1275"/>
                        </a:lnSpc>
                        <a:spcBef>
                          <a:spcPts val="0"/>
                        </a:spcBef>
                        <a:spcAft>
                          <a:spcPts val="0"/>
                        </a:spcAft>
                      </a:pPr>
                      <a:r>
                        <a:rPr lang="en-US" sz="900" kern="100">
                          <a:effectLst/>
                        </a:rPr>
                        <a:t>Milestone</a:t>
                      </a:r>
                      <a:r>
                        <a:rPr lang="en-US" sz="900" kern="100" spc="-5">
                          <a:effectLst/>
                        </a:rPr>
                        <a:t> </a:t>
                      </a:r>
                      <a:r>
                        <a:rPr lang="en-US" sz="900" kern="100">
                          <a:effectLst/>
                        </a:rPr>
                        <a:t>: Error</a:t>
                      </a:r>
                      <a:r>
                        <a:rPr lang="en-US" sz="900" kern="100" spc="-10">
                          <a:effectLst/>
                        </a:rPr>
                        <a:t> </a:t>
                      </a:r>
                      <a:r>
                        <a:rPr lang="en-US" sz="900" kern="100">
                          <a:effectLst/>
                        </a:rPr>
                        <a:t>free</a:t>
                      </a:r>
                      <a:r>
                        <a:rPr lang="en-US" sz="900" kern="100" spc="-5">
                          <a:effectLst/>
                        </a:rPr>
                        <a:t> </a:t>
                      </a:r>
                      <a:r>
                        <a:rPr lang="en-US" sz="900" kern="100">
                          <a:effectLst/>
                        </a:rPr>
                        <a:t>Code</a:t>
                      </a:r>
                      <a:endParaRPr lang="en-US" sz="8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7420137"/>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55"/>
                        </a:lnSpc>
                        <a:spcBef>
                          <a:spcPts val="0"/>
                        </a:spcBef>
                        <a:spcAft>
                          <a:spcPts val="0"/>
                        </a:spcAft>
                      </a:pPr>
                      <a:r>
                        <a:rPr lang="en-US" sz="900" kern="100">
                          <a:effectLst/>
                        </a:rPr>
                        <a:t>System</a:t>
                      </a:r>
                      <a:r>
                        <a:rPr lang="en-US" sz="900" kern="100" spc="-5">
                          <a:effectLst/>
                        </a:rPr>
                        <a:t> </a:t>
                      </a:r>
                      <a:r>
                        <a:rPr lang="en-US" sz="900" kern="100">
                          <a:effectLst/>
                        </a:rPr>
                        <a:t>Testing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995258975"/>
                  </a:ext>
                </a:extLst>
              </a:tr>
              <a:tr h="180199">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78130" marR="0">
                        <a:lnSpc>
                          <a:spcPts val="1255"/>
                        </a:lnSpc>
                        <a:spcBef>
                          <a:spcPts val="0"/>
                        </a:spcBef>
                        <a:spcAft>
                          <a:spcPts val="0"/>
                        </a:spcAft>
                      </a:pPr>
                      <a:r>
                        <a:rPr lang="en-US" sz="900" kern="100">
                          <a:effectLst/>
                        </a:rPr>
                        <a:t>Debugging</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7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206902660"/>
                  </a:ext>
                </a:extLst>
              </a:tr>
              <a:tr h="176757">
                <a:tc gridSpan="3">
                  <a:txBody>
                    <a:bodyPr/>
                    <a:lstStyle/>
                    <a:p>
                      <a:pPr marL="290830" marR="0">
                        <a:lnSpc>
                          <a:spcPts val="1280"/>
                        </a:lnSpc>
                        <a:spcBef>
                          <a:spcPts val="0"/>
                        </a:spcBef>
                        <a:spcAft>
                          <a:spcPts val="0"/>
                        </a:spcAft>
                      </a:pPr>
                      <a:r>
                        <a:rPr lang="en-US" sz="900" kern="100">
                          <a:effectLst/>
                        </a:rPr>
                        <a:t>Milestone</a:t>
                      </a:r>
                      <a:r>
                        <a:rPr lang="en-US" sz="900" kern="100" spc="-10">
                          <a:effectLst/>
                        </a:rPr>
                        <a:t> </a:t>
                      </a:r>
                      <a:r>
                        <a:rPr lang="en-US" sz="900" kern="100">
                          <a:effectLst/>
                        </a:rPr>
                        <a:t>:</a:t>
                      </a:r>
                      <a:r>
                        <a:rPr lang="en-US" sz="900" kern="100" spc="-15">
                          <a:effectLst/>
                        </a:rPr>
                        <a:t> </a:t>
                      </a:r>
                      <a:r>
                        <a:rPr lang="en-US" sz="900" kern="100">
                          <a:effectLst/>
                        </a:rPr>
                        <a:t>Successful Testing</a:t>
                      </a:r>
                      <a:endParaRPr lang="en-US" sz="8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4927417"/>
                  </a:ext>
                </a:extLst>
              </a:tr>
              <a:tr h="350208">
                <a:tc>
                  <a:txBody>
                    <a:bodyPr/>
                    <a:lstStyle/>
                    <a:p>
                      <a:pPr marL="62230" marR="372745" indent="228600">
                        <a:lnSpc>
                          <a:spcPts val="1380"/>
                        </a:lnSpc>
                        <a:spcBef>
                          <a:spcPts val="0"/>
                        </a:spcBef>
                        <a:spcAft>
                          <a:spcPts val="0"/>
                        </a:spcAft>
                      </a:pPr>
                      <a:r>
                        <a:rPr lang="en-US" sz="900" kern="100">
                          <a:effectLst/>
                        </a:rPr>
                        <a:t>Implementation and</a:t>
                      </a:r>
                      <a:r>
                        <a:rPr lang="en-US" sz="900" kern="100" spc="-285">
                          <a:effectLst/>
                        </a:rPr>
                        <a:t> </a:t>
                      </a:r>
                      <a:r>
                        <a:rPr lang="en-US" sz="900" kern="100">
                          <a:effectLst/>
                        </a:rPr>
                        <a:t>Maintenance</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49530" marR="710565" indent="228600">
                        <a:lnSpc>
                          <a:spcPts val="1380"/>
                        </a:lnSpc>
                        <a:spcBef>
                          <a:spcPts val="0"/>
                        </a:spcBef>
                        <a:spcAft>
                          <a:spcPts val="0"/>
                        </a:spcAft>
                      </a:pPr>
                      <a:r>
                        <a:rPr lang="en-US" sz="900" kern="100">
                          <a:effectLst/>
                        </a:rPr>
                        <a:t>improvement</a:t>
                      </a:r>
                      <a:endParaRPr lang="en-US" sz="8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0" marR="0">
                        <a:lnSpc>
                          <a:spcPts val="1375"/>
                        </a:lnSpc>
                        <a:spcBef>
                          <a:spcPts val="0"/>
                        </a:spcBef>
                        <a:spcAft>
                          <a:spcPts val="0"/>
                        </a:spcAft>
                      </a:pPr>
                      <a:r>
                        <a:rPr lang="en-US" sz="800" kern="100">
                          <a:effectLst/>
                        </a:rPr>
                        <a:t> </a:t>
                      </a:r>
                      <a:endParaRPr lang="en-US" sz="8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043737198"/>
                  </a:ext>
                </a:extLst>
              </a:tr>
              <a:tr h="165774">
                <a:tc gridSpan="3">
                  <a:txBody>
                    <a:bodyPr/>
                    <a:lstStyle/>
                    <a:p>
                      <a:pPr marL="290830" marR="0">
                        <a:lnSpc>
                          <a:spcPts val="1235"/>
                        </a:lnSpc>
                        <a:spcBef>
                          <a:spcPts val="0"/>
                        </a:spcBef>
                        <a:spcAft>
                          <a:spcPts val="0"/>
                        </a:spcAft>
                      </a:pPr>
                      <a:r>
                        <a:rPr lang="en-US" sz="900" kern="100">
                          <a:effectLst/>
                        </a:rPr>
                        <a:t>Milestone</a:t>
                      </a:r>
                      <a:r>
                        <a:rPr lang="en-US" sz="900" kern="100" spc="-10">
                          <a:effectLst/>
                        </a:rPr>
                        <a:t> </a:t>
                      </a:r>
                      <a:r>
                        <a:rPr lang="en-US" sz="900" kern="100">
                          <a:effectLst/>
                        </a:rPr>
                        <a:t>:</a:t>
                      </a:r>
                      <a:r>
                        <a:rPr lang="en-US" sz="900" kern="100" spc="-5">
                          <a:effectLst/>
                        </a:rPr>
                        <a:t> </a:t>
                      </a:r>
                      <a:r>
                        <a:rPr lang="en-US" sz="900" kern="100">
                          <a:effectLst/>
                        </a:rPr>
                        <a:t>Successful Implementation</a:t>
                      </a:r>
                      <a:endParaRPr lang="en-US" sz="8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94133161"/>
                  </a:ext>
                </a:extLst>
              </a:tr>
              <a:tr h="387865">
                <a:tc gridSpan="3">
                  <a:txBody>
                    <a:bodyPr/>
                    <a:lstStyle/>
                    <a:p>
                      <a:pPr marL="0" marR="0">
                        <a:lnSpc>
                          <a:spcPts val="1375"/>
                        </a:lnSpc>
                        <a:spcBef>
                          <a:spcPts val="0"/>
                        </a:spcBef>
                        <a:spcAft>
                          <a:spcPts val="0"/>
                        </a:spcAft>
                      </a:pPr>
                      <a:r>
                        <a:rPr lang="en-US" sz="800" kern="100" dirty="0">
                          <a:effectLst/>
                        </a:rPr>
                        <a:t> </a:t>
                      </a:r>
                      <a:endParaRPr lang="en-US" sz="800" kern="100" dirty="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5090436"/>
                  </a:ext>
                </a:extLst>
              </a:tr>
            </a:tbl>
          </a:graphicData>
        </a:graphic>
      </p:graphicFrame>
      <p:sp>
        <p:nvSpPr>
          <p:cNvPr id="4" name="Rectangle 2">
            <a:extLst>
              <a:ext uri="{FF2B5EF4-FFF2-40B4-BE49-F238E27FC236}">
                <a16:creationId xmlns:a16="http://schemas.microsoft.com/office/drawing/2014/main" id="{D15FA6BF-8C87-3E99-9D13-ACF0C8D36719}"/>
              </a:ext>
            </a:extLst>
          </p:cNvPr>
          <p:cNvSpPr>
            <a:spLocks noChangeArrowheads="1"/>
          </p:cNvSpPr>
          <p:nvPr/>
        </p:nvSpPr>
        <p:spPr bwMode="auto">
          <a:xfrm>
            <a:off x="1580924" y="-2850202"/>
            <a:ext cx="10892202" cy="1304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8913" eaLnBrk="0" fontAlgn="base" hangingPunct="0">
              <a:spcBef>
                <a:spcPct val="0"/>
              </a:spcBef>
              <a:spcAft>
                <a:spcPct val="0"/>
              </a:spcAft>
              <a:tabLst>
                <a:tab pos="3016250" algn="l"/>
              </a:tabLst>
              <a:defRPr>
                <a:solidFill>
                  <a:schemeClr val="tx1"/>
                </a:solidFill>
                <a:latin typeface="Arial" panose="020B0604020202020204" pitchFamily="34" charset="0"/>
              </a:defRPr>
            </a:lvl1pPr>
            <a:lvl2pPr eaLnBrk="0" fontAlgn="base" hangingPunct="0">
              <a:spcBef>
                <a:spcPct val="0"/>
              </a:spcBef>
              <a:spcAft>
                <a:spcPct val="0"/>
              </a:spcAft>
              <a:tabLst>
                <a:tab pos="3016250" algn="l"/>
              </a:tabLst>
              <a:defRPr>
                <a:solidFill>
                  <a:schemeClr val="tx1"/>
                </a:solidFill>
                <a:latin typeface="Arial" panose="020B0604020202020204" pitchFamily="34" charset="0"/>
              </a:defRPr>
            </a:lvl2pPr>
            <a:lvl3pPr eaLnBrk="0" fontAlgn="base" hangingPunct="0">
              <a:spcBef>
                <a:spcPct val="0"/>
              </a:spcBef>
              <a:spcAft>
                <a:spcPct val="0"/>
              </a:spcAft>
              <a:tabLst>
                <a:tab pos="3016250" algn="l"/>
              </a:tabLst>
              <a:defRPr>
                <a:solidFill>
                  <a:schemeClr val="tx1"/>
                </a:solidFill>
                <a:latin typeface="Arial" panose="020B0604020202020204" pitchFamily="34" charset="0"/>
              </a:defRPr>
            </a:lvl3pPr>
            <a:lvl4pPr eaLnBrk="0" fontAlgn="base" hangingPunct="0">
              <a:spcBef>
                <a:spcPct val="0"/>
              </a:spcBef>
              <a:spcAft>
                <a:spcPct val="0"/>
              </a:spcAft>
              <a:tabLst>
                <a:tab pos="3016250" algn="l"/>
              </a:tabLst>
              <a:defRPr>
                <a:solidFill>
                  <a:schemeClr val="tx1"/>
                </a:solidFill>
                <a:latin typeface="Arial" panose="020B0604020202020204" pitchFamily="34" charset="0"/>
              </a:defRPr>
            </a:lvl4pPr>
            <a:lvl5pPr eaLnBrk="0" fontAlgn="base" hangingPunct="0">
              <a:spcBef>
                <a:spcPct val="0"/>
              </a:spcBef>
              <a:spcAft>
                <a:spcPct val="0"/>
              </a:spcAft>
              <a:tabLst>
                <a:tab pos="3016250" algn="l"/>
              </a:tabLst>
              <a:defRPr>
                <a:solidFill>
                  <a:schemeClr val="tx1"/>
                </a:solidFill>
                <a:latin typeface="Arial" panose="020B0604020202020204" pitchFamily="34" charset="0"/>
              </a:defRPr>
            </a:lvl5pPr>
            <a:lvl6pPr eaLnBrk="0" fontAlgn="base" hangingPunct="0">
              <a:spcBef>
                <a:spcPct val="0"/>
              </a:spcBef>
              <a:spcAft>
                <a:spcPct val="0"/>
              </a:spcAft>
              <a:tabLst>
                <a:tab pos="3016250" algn="l"/>
              </a:tabLst>
              <a:defRPr>
                <a:solidFill>
                  <a:schemeClr val="tx1"/>
                </a:solidFill>
                <a:latin typeface="Arial" panose="020B0604020202020204" pitchFamily="34" charset="0"/>
              </a:defRPr>
            </a:lvl6pPr>
            <a:lvl7pPr eaLnBrk="0" fontAlgn="base" hangingPunct="0">
              <a:spcBef>
                <a:spcPct val="0"/>
              </a:spcBef>
              <a:spcAft>
                <a:spcPct val="0"/>
              </a:spcAft>
              <a:tabLst>
                <a:tab pos="3016250" algn="l"/>
              </a:tabLst>
              <a:defRPr>
                <a:solidFill>
                  <a:schemeClr val="tx1"/>
                </a:solidFill>
                <a:latin typeface="Arial" panose="020B0604020202020204" pitchFamily="34" charset="0"/>
              </a:defRPr>
            </a:lvl7pPr>
            <a:lvl8pPr eaLnBrk="0" fontAlgn="base" hangingPunct="0">
              <a:spcBef>
                <a:spcPct val="0"/>
              </a:spcBef>
              <a:spcAft>
                <a:spcPct val="0"/>
              </a:spcAft>
              <a:tabLst>
                <a:tab pos="3016250" algn="l"/>
              </a:tabLst>
              <a:defRPr>
                <a:solidFill>
                  <a:schemeClr val="tx1"/>
                </a:solidFill>
                <a:latin typeface="Arial" panose="020B0604020202020204" pitchFamily="34" charset="0"/>
              </a:defRPr>
            </a:lvl8pPr>
            <a:lvl9pPr eaLnBrk="0" fontAlgn="base" hangingPunct="0">
              <a:spcBef>
                <a:spcPct val="0"/>
              </a:spcBef>
              <a:spcAft>
                <a:spcPct val="0"/>
              </a:spcAft>
              <a:tabLst>
                <a:tab pos="3016250" algn="l"/>
              </a:tabLst>
              <a:defRPr>
                <a:solidFill>
                  <a:schemeClr val="tx1"/>
                </a:solidFill>
                <a:latin typeface="Arial" panose="020B0604020202020204" pitchFamily="34" charset="0"/>
              </a:defRPr>
            </a:lvl9pPr>
          </a:lstStyle>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PROJECT PLANNING AND SCHEDULING</a:t>
            </a: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lang="en-US" altLang="en-US" sz="1600" b="1" dirty="0">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188913" algn="l" defTabSz="914400" rtl="0" eaLnBrk="0" fontAlgn="base" latinLnBrk="0" hangingPunct="0">
              <a:lnSpc>
                <a:spcPct val="100000"/>
              </a:lnSpc>
              <a:spcBef>
                <a:spcPct val="0"/>
              </a:spcBef>
              <a:spcAft>
                <a:spcPct val="0"/>
              </a:spcAft>
              <a:buClrTx/>
              <a:buSzTx/>
              <a:buFontTx/>
              <a:buChar char="•"/>
              <a:tabLst>
                <a:tab pos="3016250" algn="l"/>
              </a:tabLst>
            </a:pPr>
            <a:endParaRPr kumimoji="0" lang="en-US" altLang="en-US" sz="800" b="0" i="0" u="none" strike="noStrike" cap="none" normalizeH="0" baseline="0" dirty="0">
              <a:ln>
                <a:noFill/>
              </a:ln>
              <a:solidFill>
                <a:schemeClr val="tx1"/>
              </a:solidFill>
              <a:effectLst/>
            </a:endParaRPr>
          </a:p>
          <a:p>
            <a:pPr marL="0" marR="0" lvl="0" indent="188913" algn="l" defTabSz="914400" rtl="0" eaLnBrk="0" fontAlgn="base" latinLnBrk="0" hangingPunct="0">
              <a:lnSpc>
                <a:spcPct val="100000"/>
              </a:lnSpc>
              <a:spcBef>
                <a:spcPct val="0"/>
              </a:spcBef>
              <a:spcAft>
                <a:spcPct val="0"/>
              </a:spcAft>
              <a:buClrTx/>
              <a:buSzTx/>
              <a:buFontTx/>
              <a:buNone/>
              <a:tabLst>
                <a:tab pos="301625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C1D1F70A-1A35-1E23-F156-AA23393F42C9}"/>
              </a:ext>
            </a:extLst>
          </p:cNvPr>
          <p:cNvSpPr>
            <a:spLocks noChangeArrowheads="1"/>
          </p:cNvSpPr>
          <p:nvPr/>
        </p:nvSpPr>
        <p:spPr bwMode="auto">
          <a:xfrm>
            <a:off x="3525838" y="34559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1859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705CC30-9BD2-847F-DAC5-F4B826A2575F}"/>
              </a:ext>
            </a:extLst>
          </p:cNvPr>
          <p:cNvGraphicFramePr>
            <a:graphicFrameLocks noGrp="1"/>
          </p:cNvGraphicFramePr>
          <p:nvPr>
            <p:extLst>
              <p:ext uri="{D42A27DB-BD31-4B8C-83A1-F6EECF244321}">
                <p14:modId xmlns:p14="http://schemas.microsoft.com/office/powerpoint/2010/main" val="2459260687"/>
              </p:ext>
            </p:extLst>
          </p:nvPr>
        </p:nvGraphicFramePr>
        <p:xfrm>
          <a:off x="3345562" y="972594"/>
          <a:ext cx="7708719" cy="2195195"/>
        </p:xfrm>
        <a:graphic>
          <a:graphicData uri="http://schemas.openxmlformats.org/drawingml/2006/table">
            <a:tbl>
              <a:tblPr firstRow="1" firstCol="1" lastRow="1" lastCol="1" bandRow="1" bandCol="1">
                <a:tableStyleId>{5C22544A-7EE6-4342-B048-85BDC9FD1C3A}</a:tableStyleId>
              </a:tblPr>
              <a:tblGrid>
                <a:gridCol w="2569573">
                  <a:extLst>
                    <a:ext uri="{9D8B030D-6E8A-4147-A177-3AD203B41FA5}">
                      <a16:colId xmlns:a16="http://schemas.microsoft.com/office/drawing/2014/main" val="1685398745"/>
                    </a:ext>
                  </a:extLst>
                </a:gridCol>
                <a:gridCol w="3129861">
                  <a:extLst>
                    <a:ext uri="{9D8B030D-6E8A-4147-A177-3AD203B41FA5}">
                      <a16:colId xmlns:a16="http://schemas.microsoft.com/office/drawing/2014/main" val="2983857144"/>
                    </a:ext>
                  </a:extLst>
                </a:gridCol>
                <a:gridCol w="2009285">
                  <a:extLst>
                    <a:ext uri="{9D8B030D-6E8A-4147-A177-3AD203B41FA5}">
                      <a16:colId xmlns:a16="http://schemas.microsoft.com/office/drawing/2014/main" val="1451066257"/>
                    </a:ext>
                  </a:extLst>
                </a:gridCol>
              </a:tblGrid>
              <a:tr h="444500">
                <a:tc>
                  <a:txBody>
                    <a:bodyPr/>
                    <a:lstStyle/>
                    <a:p>
                      <a:pPr marL="934720" marR="695960" algn="ctr">
                        <a:lnSpc>
                          <a:spcPts val="1375"/>
                        </a:lnSpc>
                        <a:spcBef>
                          <a:spcPts val="0"/>
                        </a:spcBef>
                        <a:spcAft>
                          <a:spcPts val="0"/>
                        </a:spcAft>
                      </a:pPr>
                      <a:r>
                        <a:rPr lang="en-US" sz="1200" kern="100" dirty="0">
                          <a:effectLst/>
                        </a:rPr>
                        <a:t>TASK</a:t>
                      </a:r>
                      <a:endParaRPr lang="en-US" sz="1100" kern="100" dirty="0">
                        <a:effectLst/>
                        <a:latin typeface="Times New Roman" panose="02020603050405020304" pitchFamily="18" charset="0"/>
                        <a:ea typeface="Times New Roman" panose="02020603050405020304" pitchFamily="18" charset="0"/>
                      </a:endParaRPr>
                    </a:p>
                  </a:txBody>
                  <a:tcPr marL="0" marR="0" marT="0" marB="0"/>
                </a:tc>
                <a:tc>
                  <a:txBody>
                    <a:bodyPr/>
                    <a:lstStyle/>
                    <a:p>
                      <a:pPr marL="907415" marR="0">
                        <a:lnSpc>
                          <a:spcPts val="1375"/>
                        </a:lnSpc>
                        <a:spcBef>
                          <a:spcPts val="0"/>
                        </a:spcBef>
                        <a:spcAft>
                          <a:spcPts val="0"/>
                        </a:spcAft>
                      </a:pPr>
                      <a:r>
                        <a:rPr lang="en-US" sz="1200" kern="100">
                          <a:effectLst/>
                        </a:rPr>
                        <a:t>START</a:t>
                      </a:r>
                      <a:r>
                        <a:rPr lang="en-US" sz="1200" kern="100" spc="-10">
                          <a:effectLst/>
                        </a:rPr>
                        <a:t> </a:t>
                      </a:r>
                      <a:r>
                        <a:rPr lang="en-US" sz="1200" kern="100">
                          <a:effectLst/>
                        </a:rPr>
                        <a:t>DATE</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403860" marR="340995" indent="188595">
                        <a:lnSpc>
                          <a:spcPts val="1375"/>
                        </a:lnSpc>
                        <a:spcBef>
                          <a:spcPts val="0"/>
                        </a:spcBef>
                        <a:spcAft>
                          <a:spcPts val="0"/>
                        </a:spcAft>
                      </a:pPr>
                      <a:r>
                        <a:rPr lang="en-US" sz="1200" kern="100">
                          <a:effectLst/>
                        </a:rPr>
                        <a:t>DAYS TO</a:t>
                      </a:r>
                      <a:r>
                        <a:rPr lang="en-US" sz="1200" kern="100" spc="-290">
                          <a:effectLst/>
                        </a:rPr>
                        <a:t> </a:t>
                      </a:r>
                      <a:r>
                        <a:rPr lang="en-US" sz="1200" kern="100">
                          <a:effectLst/>
                        </a:rPr>
                        <a:t>COMPLETE</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014632815"/>
                  </a:ext>
                </a:extLst>
              </a:tr>
              <a:tr h="210820">
                <a:tc>
                  <a:txBody>
                    <a:bodyPr/>
                    <a:lstStyle/>
                    <a:p>
                      <a:pPr marL="296545" marR="0">
                        <a:lnSpc>
                          <a:spcPts val="1275"/>
                        </a:lnSpc>
                        <a:spcBef>
                          <a:spcPts val="0"/>
                        </a:spcBef>
                        <a:spcAft>
                          <a:spcPts val="0"/>
                        </a:spcAft>
                      </a:pPr>
                      <a:r>
                        <a:rPr lang="en-US" sz="1200" kern="100">
                          <a:effectLst/>
                        </a:rPr>
                        <a:t>Requirements</a:t>
                      </a:r>
                      <a:r>
                        <a:rPr lang="en-US" sz="1200" kern="100" spc="-15">
                          <a:effectLst/>
                        </a:rPr>
                        <a:t> </a:t>
                      </a:r>
                      <a:r>
                        <a:rPr lang="en-US" sz="1200" kern="100">
                          <a:effectLst/>
                        </a:rPr>
                        <a:t>analysis</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6545" marR="0">
                        <a:lnSpc>
                          <a:spcPts val="1275"/>
                        </a:lnSpc>
                        <a:spcBef>
                          <a:spcPts val="0"/>
                        </a:spcBef>
                        <a:spcAft>
                          <a:spcPts val="0"/>
                        </a:spcAft>
                      </a:pPr>
                      <a:r>
                        <a:rPr lang="en-US" sz="1200" kern="100">
                          <a:effectLst/>
                        </a:rPr>
                        <a:t>26</a:t>
                      </a:r>
                      <a:r>
                        <a:rPr lang="en-US" sz="1200" kern="100" baseline="30000">
                          <a:effectLst/>
                        </a:rPr>
                        <a:t>th</a:t>
                      </a:r>
                      <a:r>
                        <a:rPr lang="en-US" sz="1200" kern="100">
                          <a:effectLst/>
                        </a:rPr>
                        <a:t> February, 2023</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75"/>
                        </a:lnSpc>
                        <a:spcBef>
                          <a:spcPts val="0"/>
                        </a:spcBef>
                        <a:spcAft>
                          <a:spcPts val="0"/>
                        </a:spcAft>
                      </a:pPr>
                      <a:r>
                        <a:rPr lang="en-US" sz="1200" kern="100">
                          <a:effectLst/>
                        </a:rPr>
                        <a:t>5 days</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33034520"/>
                  </a:ext>
                </a:extLst>
              </a:tr>
              <a:tr h="221615">
                <a:tc>
                  <a:txBody>
                    <a:bodyPr/>
                    <a:lstStyle/>
                    <a:p>
                      <a:pPr marL="296545" marR="0">
                        <a:lnSpc>
                          <a:spcPts val="1340"/>
                        </a:lnSpc>
                        <a:spcBef>
                          <a:spcPts val="5"/>
                        </a:spcBef>
                        <a:spcAft>
                          <a:spcPts val="0"/>
                        </a:spcAft>
                      </a:pPr>
                      <a:r>
                        <a:rPr lang="en-US" sz="1200" kern="100">
                          <a:effectLst/>
                        </a:rPr>
                        <a:t>System</a:t>
                      </a:r>
                      <a:r>
                        <a:rPr lang="en-US" sz="1200" kern="100" spc="-5">
                          <a:effectLst/>
                        </a:rPr>
                        <a:t> </a:t>
                      </a:r>
                      <a:r>
                        <a:rPr lang="en-US" sz="1200" kern="100">
                          <a:effectLst/>
                        </a:rPr>
                        <a:t>Analysis</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6545" marR="0">
                        <a:lnSpc>
                          <a:spcPts val="1350"/>
                        </a:lnSpc>
                        <a:spcBef>
                          <a:spcPts val="0"/>
                        </a:spcBef>
                        <a:spcAft>
                          <a:spcPts val="0"/>
                        </a:spcAft>
                      </a:pPr>
                      <a:r>
                        <a:rPr lang="en-US" sz="1200" kern="100">
                          <a:effectLst/>
                        </a:rPr>
                        <a:t>3</a:t>
                      </a:r>
                      <a:r>
                        <a:rPr lang="en-US" sz="1200" kern="100" baseline="30000">
                          <a:effectLst/>
                        </a:rPr>
                        <a:t>rd</a:t>
                      </a:r>
                      <a:r>
                        <a:rPr lang="en-US" sz="1200" kern="100">
                          <a:effectLst/>
                        </a:rPr>
                        <a:t> march</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340"/>
                        </a:lnSpc>
                        <a:spcBef>
                          <a:spcPts val="5"/>
                        </a:spcBef>
                        <a:spcAft>
                          <a:spcPts val="0"/>
                        </a:spcAft>
                      </a:pPr>
                      <a:r>
                        <a:rPr lang="en-US" sz="1200" kern="100">
                          <a:effectLst/>
                        </a:rPr>
                        <a:t>1 day</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826198926"/>
                  </a:ext>
                </a:extLst>
              </a:tr>
              <a:tr h="221615">
                <a:tc gridSpan="3">
                  <a:txBody>
                    <a:bodyPr/>
                    <a:lstStyle/>
                    <a:p>
                      <a:pPr marL="295275" marR="0">
                        <a:lnSpc>
                          <a:spcPts val="1340"/>
                        </a:lnSpc>
                        <a:spcBef>
                          <a:spcPts val="5"/>
                        </a:spcBef>
                        <a:spcAft>
                          <a:spcPts val="0"/>
                        </a:spcAft>
                      </a:pPr>
                      <a:r>
                        <a:rPr lang="en-US" sz="1200" kern="100">
                          <a:effectLst/>
                        </a:rPr>
                        <a:t>Procrastination + trial with Hibernate Integration</a:t>
                      </a:r>
                      <a:endParaRPr lang="en-US" sz="1100" kern="100">
                        <a:effectLst/>
                        <a:latin typeface="Times New Roman" panose="02020603050405020304" pitchFamily="18" charset="0"/>
                        <a:ea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7013766"/>
                  </a:ext>
                </a:extLst>
              </a:tr>
              <a:tr h="210820">
                <a:tc>
                  <a:txBody>
                    <a:bodyPr/>
                    <a:lstStyle/>
                    <a:p>
                      <a:pPr marL="296545" marR="0">
                        <a:lnSpc>
                          <a:spcPts val="1275"/>
                        </a:lnSpc>
                        <a:spcBef>
                          <a:spcPts val="0"/>
                        </a:spcBef>
                        <a:spcAft>
                          <a:spcPts val="0"/>
                        </a:spcAft>
                      </a:pPr>
                      <a:r>
                        <a:rPr lang="en-US" sz="1200" kern="100">
                          <a:effectLst/>
                        </a:rPr>
                        <a:t>System</a:t>
                      </a:r>
                      <a:r>
                        <a:rPr lang="en-US" sz="1200" kern="100" spc="-5">
                          <a:effectLst/>
                        </a:rPr>
                        <a:t> </a:t>
                      </a:r>
                      <a:r>
                        <a:rPr lang="en-US" sz="1200" kern="100">
                          <a:effectLst/>
                        </a:rPr>
                        <a:t>Design</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6545" marR="0">
                        <a:lnSpc>
                          <a:spcPts val="1275"/>
                        </a:lnSpc>
                        <a:spcBef>
                          <a:spcPts val="0"/>
                        </a:spcBef>
                        <a:spcAft>
                          <a:spcPts val="0"/>
                        </a:spcAft>
                      </a:pPr>
                      <a:r>
                        <a:rPr lang="en-US" sz="1200" kern="100">
                          <a:effectLst/>
                        </a:rPr>
                        <a:t>20</a:t>
                      </a:r>
                      <a:r>
                        <a:rPr lang="en-US" sz="1200" kern="100" baseline="30000">
                          <a:effectLst/>
                        </a:rPr>
                        <a:t>th</a:t>
                      </a:r>
                      <a:r>
                        <a:rPr lang="en-US" sz="1200" kern="100">
                          <a:effectLst/>
                        </a:rPr>
                        <a:t> April</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75"/>
                        </a:lnSpc>
                        <a:spcBef>
                          <a:spcPts val="0"/>
                        </a:spcBef>
                        <a:spcAft>
                          <a:spcPts val="0"/>
                        </a:spcAft>
                      </a:pPr>
                      <a:r>
                        <a:rPr lang="en-US" sz="1200" kern="100">
                          <a:effectLst/>
                        </a:rPr>
                        <a:t>1 day</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767297701"/>
                  </a:ext>
                </a:extLst>
              </a:tr>
              <a:tr h="220345">
                <a:tc>
                  <a:txBody>
                    <a:bodyPr/>
                    <a:lstStyle/>
                    <a:p>
                      <a:pPr marL="296545" marR="0">
                        <a:lnSpc>
                          <a:spcPts val="1335"/>
                        </a:lnSpc>
                        <a:spcBef>
                          <a:spcPts val="0"/>
                        </a:spcBef>
                        <a:spcAft>
                          <a:spcPts val="0"/>
                        </a:spcAft>
                      </a:pPr>
                      <a:r>
                        <a:rPr lang="en-US" sz="1200" kern="100">
                          <a:effectLst/>
                        </a:rPr>
                        <a:t>Coding</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6545" marR="0">
                        <a:lnSpc>
                          <a:spcPts val="1335"/>
                        </a:lnSpc>
                        <a:spcBef>
                          <a:spcPts val="0"/>
                        </a:spcBef>
                        <a:spcAft>
                          <a:spcPts val="0"/>
                        </a:spcAft>
                      </a:pPr>
                      <a:r>
                        <a:rPr lang="en-US" sz="1200" kern="100">
                          <a:effectLst/>
                        </a:rPr>
                        <a:t>20</a:t>
                      </a:r>
                      <a:r>
                        <a:rPr lang="en-US" sz="1200" kern="100" baseline="30000">
                          <a:effectLst/>
                        </a:rPr>
                        <a:t>th</a:t>
                      </a:r>
                      <a:r>
                        <a:rPr lang="en-US" sz="1200" kern="100">
                          <a:effectLst/>
                        </a:rPr>
                        <a:t> April-21</a:t>
                      </a:r>
                      <a:r>
                        <a:rPr lang="en-US" sz="1200" kern="100" baseline="30000">
                          <a:effectLst/>
                        </a:rPr>
                        <a:t>st</a:t>
                      </a:r>
                      <a:r>
                        <a:rPr lang="en-US" sz="1200" kern="100">
                          <a:effectLst/>
                        </a:rPr>
                        <a:t> April</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335"/>
                        </a:lnSpc>
                        <a:spcBef>
                          <a:spcPts val="0"/>
                        </a:spcBef>
                        <a:spcAft>
                          <a:spcPts val="0"/>
                        </a:spcAft>
                      </a:pPr>
                      <a:r>
                        <a:rPr lang="en-US" sz="1200" kern="100">
                          <a:effectLst/>
                        </a:rPr>
                        <a:t>2 days</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850562814"/>
                  </a:ext>
                </a:extLst>
              </a:tr>
              <a:tr h="443865">
                <a:tc>
                  <a:txBody>
                    <a:bodyPr/>
                    <a:lstStyle/>
                    <a:p>
                      <a:pPr marL="296545" marR="0">
                        <a:lnSpc>
                          <a:spcPts val="1375"/>
                        </a:lnSpc>
                        <a:spcBef>
                          <a:spcPts val="5"/>
                        </a:spcBef>
                        <a:spcAft>
                          <a:spcPts val="0"/>
                        </a:spcAft>
                      </a:pPr>
                      <a:r>
                        <a:rPr lang="en-US" sz="1200" kern="100">
                          <a:effectLst/>
                        </a:rPr>
                        <a:t>Testing</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6545" marR="0">
                        <a:lnSpc>
                          <a:spcPts val="1385"/>
                        </a:lnSpc>
                        <a:spcBef>
                          <a:spcPts val="0"/>
                        </a:spcBef>
                        <a:spcAft>
                          <a:spcPts val="0"/>
                        </a:spcAft>
                      </a:pPr>
                      <a:r>
                        <a:rPr lang="en-US" sz="1200" kern="100">
                          <a:effectLst/>
                        </a:rPr>
                        <a:t>21</a:t>
                      </a:r>
                      <a:r>
                        <a:rPr lang="en-US" sz="1200" kern="100" baseline="30000">
                          <a:effectLst/>
                        </a:rPr>
                        <a:t>st</a:t>
                      </a:r>
                      <a:r>
                        <a:rPr lang="en-US" sz="1200" kern="100">
                          <a:effectLst/>
                        </a:rPr>
                        <a:t> April</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375"/>
                        </a:lnSpc>
                        <a:spcBef>
                          <a:spcPts val="5"/>
                        </a:spcBef>
                        <a:spcAft>
                          <a:spcPts val="0"/>
                        </a:spcAft>
                      </a:pPr>
                      <a:r>
                        <a:rPr lang="en-US" sz="1200" kern="100">
                          <a:effectLst/>
                        </a:rPr>
                        <a:t>1 day</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932422976"/>
                  </a:ext>
                </a:extLst>
              </a:tr>
              <a:tr h="221615">
                <a:tc>
                  <a:txBody>
                    <a:bodyPr/>
                    <a:lstStyle/>
                    <a:p>
                      <a:pPr marL="296545" marR="0">
                        <a:lnSpc>
                          <a:spcPts val="1350"/>
                        </a:lnSpc>
                        <a:spcBef>
                          <a:spcPts val="0"/>
                        </a:spcBef>
                        <a:spcAft>
                          <a:spcPts val="0"/>
                        </a:spcAft>
                      </a:pPr>
                      <a:r>
                        <a:rPr lang="en-US" sz="1200" kern="100">
                          <a:effectLst/>
                        </a:rPr>
                        <a:t>Build</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6545" marR="0">
                        <a:lnSpc>
                          <a:spcPts val="1350"/>
                        </a:lnSpc>
                        <a:spcBef>
                          <a:spcPts val="0"/>
                        </a:spcBef>
                        <a:spcAft>
                          <a:spcPts val="0"/>
                        </a:spcAft>
                      </a:pPr>
                      <a:r>
                        <a:rPr lang="en-US" sz="1200" kern="100">
                          <a:effectLst/>
                        </a:rPr>
                        <a:t>21</a:t>
                      </a:r>
                      <a:r>
                        <a:rPr lang="en-US" sz="1200" kern="100" baseline="30000">
                          <a:effectLst/>
                        </a:rPr>
                        <a:t>st</a:t>
                      </a:r>
                      <a:r>
                        <a:rPr lang="en-US" sz="1200" kern="100">
                          <a:effectLst/>
                        </a:rPr>
                        <a:t> April, 2023</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350"/>
                        </a:lnSpc>
                        <a:spcBef>
                          <a:spcPts val="0"/>
                        </a:spcBef>
                        <a:spcAft>
                          <a:spcPts val="0"/>
                        </a:spcAft>
                      </a:pPr>
                      <a:r>
                        <a:rPr lang="en-US" sz="1200" kern="100" dirty="0">
                          <a:effectLst/>
                        </a:rPr>
                        <a:t>-</a:t>
                      </a:r>
                      <a:endParaRPr lang="en-US" sz="1100" kern="1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125419497"/>
                  </a:ext>
                </a:extLst>
              </a:tr>
            </a:tbl>
          </a:graphicData>
        </a:graphic>
      </p:graphicFrame>
      <p:graphicFrame>
        <p:nvGraphicFramePr>
          <p:cNvPr id="3" name="Table 2">
            <a:extLst>
              <a:ext uri="{FF2B5EF4-FFF2-40B4-BE49-F238E27FC236}">
                <a16:creationId xmlns:a16="http://schemas.microsoft.com/office/drawing/2014/main" id="{3DAFCA04-5889-AA0A-E6FD-3D992A5E110C}"/>
              </a:ext>
            </a:extLst>
          </p:cNvPr>
          <p:cNvGraphicFramePr>
            <a:graphicFrameLocks noGrp="1"/>
          </p:cNvGraphicFramePr>
          <p:nvPr>
            <p:extLst>
              <p:ext uri="{D42A27DB-BD31-4B8C-83A1-F6EECF244321}">
                <p14:modId xmlns:p14="http://schemas.microsoft.com/office/powerpoint/2010/main" val="1125363949"/>
              </p:ext>
            </p:extLst>
          </p:nvPr>
        </p:nvGraphicFramePr>
        <p:xfrm>
          <a:off x="4075525" y="3275739"/>
          <a:ext cx="7540072" cy="3071085"/>
        </p:xfrm>
        <a:graphic>
          <a:graphicData uri="http://schemas.openxmlformats.org/drawingml/2006/table">
            <a:tbl>
              <a:tblPr firstRow="1" firstCol="1" bandRow="1">
                <a:tableStyleId>{5C22544A-7EE6-4342-B048-85BDC9FD1C3A}</a:tableStyleId>
              </a:tblPr>
              <a:tblGrid>
                <a:gridCol w="1076602">
                  <a:extLst>
                    <a:ext uri="{9D8B030D-6E8A-4147-A177-3AD203B41FA5}">
                      <a16:colId xmlns:a16="http://schemas.microsoft.com/office/drawing/2014/main" val="34342151"/>
                    </a:ext>
                  </a:extLst>
                </a:gridCol>
                <a:gridCol w="1483987">
                  <a:extLst>
                    <a:ext uri="{9D8B030D-6E8A-4147-A177-3AD203B41FA5}">
                      <a16:colId xmlns:a16="http://schemas.microsoft.com/office/drawing/2014/main" val="2123133788"/>
                    </a:ext>
                  </a:extLst>
                </a:gridCol>
                <a:gridCol w="669990">
                  <a:extLst>
                    <a:ext uri="{9D8B030D-6E8A-4147-A177-3AD203B41FA5}">
                      <a16:colId xmlns:a16="http://schemas.microsoft.com/office/drawing/2014/main" val="507953569"/>
                    </a:ext>
                  </a:extLst>
                </a:gridCol>
                <a:gridCol w="1077373">
                  <a:extLst>
                    <a:ext uri="{9D8B030D-6E8A-4147-A177-3AD203B41FA5}">
                      <a16:colId xmlns:a16="http://schemas.microsoft.com/office/drawing/2014/main" val="1167065978"/>
                    </a:ext>
                  </a:extLst>
                </a:gridCol>
                <a:gridCol w="886388">
                  <a:extLst>
                    <a:ext uri="{9D8B030D-6E8A-4147-A177-3AD203B41FA5}">
                      <a16:colId xmlns:a16="http://schemas.microsoft.com/office/drawing/2014/main" val="402445652"/>
                    </a:ext>
                  </a:extLst>
                </a:gridCol>
                <a:gridCol w="1386184">
                  <a:extLst>
                    <a:ext uri="{9D8B030D-6E8A-4147-A177-3AD203B41FA5}">
                      <a16:colId xmlns:a16="http://schemas.microsoft.com/office/drawing/2014/main" val="1322290710"/>
                    </a:ext>
                  </a:extLst>
                </a:gridCol>
                <a:gridCol w="959548">
                  <a:extLst>
                    <a:ext uri="{9D8B030D-6E8A-4147-A177-3AD203B41FA5}">
                      <a16:colId xmlns:a16="http://schemas.microsoft.com/office/drawing/2014/main" val="1489968963"/>
                    </a:ext>
                  </a:extLst>
                </a:gridCol>
              </a:tblGrid>
              <a:tr h="740908">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900" kern="0">
                          <a:effectLst/>
                        </a:rPr>
                        <a:t>26</a:t>
                      </a:r>
                      <a:r>
                        <a:rPr lang="en-US" sz="900" kern="0" baseline="30000">
                          <a:effectLst/>
                        </a:rPr>
                        <a:t>th</a:t>
                      </a:r>
                      <a:r>
                        <a:rPr lang="en-US" sz="900" kern="0">
                          <a:effectLst/>
                        </a:rPr>
                        <a:t>Feb-3</a:t>
                      </a:r>
                      <a:r>
                        <a:rPr lang="en-US" sz="900" kern="0" baseline="30000">
                          <a:effectLst/>
                        </a:rPr>
                        <a:t>rd</a:t>
                      </a:r>
                      <a:r>
                        <a:rPr lang="en-US" sz="900" kern="0">
                          <a:effectLst/>
                        </a:rPr>
                        <a:t> March,2023</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900" kern="0">
                          <a:effectLst/>
                        </a:rPr>
                        <a:t>3</a:t>
                      </a:r>
                      <a:r>
                        <a:rPr lang="en-US" sz="900" kern="0" baseline="30000">
                          <a:effectLst/>
                        </a:rPr>
                        <a:t>rd</a:t>
                      </a:r>
                      <a:r>
                        <a:rPr lang="en-US" sz="900" kern="0">
                          <a:effectLst/>
                        </a:rPr>
                        <a:t> March-4thMarch</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900" kern="0">
                          <a:effectLst/>
                        </a:rPr>
                        <a:t>4thMarch-20thApril</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900" kern="0">
                          <a:effectLst/>
                        </a:rPr>
                        <a:t>20</a:t>
                      </a:r>
                      <a:r>
                        <a:rPr lang="en-US" sz="900" kern="0" baseline="30000">
                          <a:effectLst/>
                        </a:rPr>
                        <a:t>th</a:t>
                      </a:r>
                      <a:r>
                        <a:rPr lang="en-US" sz="900" kern="0">
                          <a:effectLst/>
                        </a:rPr>
                        <a:t> April</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900" kern="0">
                          <a:effectLst/>
                        </a:rPr>
                        <a:t>20</a:t>
                      </a:r>
                      <a:r>
                        <a:rPr lang="en-US" sz="900" kern="0" baseline="30000">
                          <a:effectLst/>
                        </a:rPr>
                        <a:t>th</a:t>
                      </a:r>
                      <a:r>
                        <a:rPr lang="en-US" sz="900" kern="0">
                          <a:effectLst/>
                        </a:rPr>
                        <a:t>-21</a:t>
                      </a:r>
                      <a:r>
                        <a:rPr lang="en-US" sz="900" kern="0" baseline="30000">
                          <a:effectLst/>
                        </a:rPr>
                        <a:t>st</a:t>
                      </a:r>
                      <a:r>
                        <a:rPr lang="en-US" sz="900" kern="0">
                          <a:effectLst/>
                        </a:rPr>
                        <a:t> April</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900" kern="0">
                          <a:effectLst/>
                        </a:rPr>
                        <a:t>21</a:t>
                      </a:r>
                      <a:r>
                        <a:rPr lang="en-US" sz="900" kern="0" baseline="30000">
                          <a:effectLst/>
                        </a:rPr>
                        <a:t>st</a:t>
                      </a:r>
                      <a:r>
                        <a:rPr lang="en-US" sz="900" kern="0">
                          <a:effectLst/>
                        </a:rPr>
                        <a:t> April</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2018256538"/>
                  </a:ext>
                </a:extLst>
              </a:tr>
              <a:tr h="395727">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endParaRPr lang="en-US" sz="500" kern="0">
                        <a:effectLst/>
                        <a:latin typeface="Times New Roman" panose="02020603050405020304" pitchFamily="18"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2575993097"/>
                  </a:ext>
                </a:extLst>
              </a:tr>
              <a:tr h="395727">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endParaRPr lang="en-US" sz="500" kern="0">
                        <a:effectLst/>
                        <a:latin typeface="Times New Roman" panose="02020603050405020304" pitchFamily="18"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3234950698"/>
                  </a:ext>
                </a:extLst>
              </a:tr>
              <a:tr h="351542">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dirty="0">
                          <a:effectLst/>
                        </a:rPr>
                        <a:t> </a:t>
                      </a:r>
                      <a:endParaRPr lang="en-US" sz="900" kern="100" dirty="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endParaRPr lang="en-US" sz="500" kern="0">
                        <a:effectLst/>
                        <a:latin typeface="Times New Roman" panose="02020603050405020304" pitchFamily="18"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135626151"/>
                  </a:ext>
                </a:extLst>
              </a:tr>
              <a:tr h="395727">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endParaRPr lang="en-US" sz="500" kern="0">
                        <a:effectLst/>
                        <a:latin typeface="Times New Roman" panose="02020603050405020304" pitchFamily="18"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3992398393"/>
                  </a:ext>
                </a:extLst>
              </a:tr>
              <a:tr h="395727">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dirty="0">
                          <a:effectLst/>
                        </a:rPr>
                        <a:t> </a:t>
                      </a:r>
                      <a:endParaRPr lang="en-US" sz="900" kern="100" dirty="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385239760"/>
                  </a:ext>
                </a:extLst>
              </a:tr>
              <a:tr h="395727">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a:effectLst/>
                        </a:rPr>
                        <a:t> </a:t>
                      </a:r>
                      <a:endParaRPr lang="en-US" sz="900" kern="10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tc>
                  <a:txBody>
                    <a:bodyPr/>
                    <a:lstStyle/>
                    <a:p>
                      <a:pPr marL="0" marR="0">
                        <a:lnSpc>
                          <a:spcPct val="107000"/>
                        </a:lnSpc>
                        <a:spcBef>
                          <a:spcPts val="0"/>
                        </a:spcBef>
                        <a:spcAft>
                          <a:spcPts val="0"/>
                        </a:spcAft>
                      </a:pPr>
                      <a:r>
                        <a:rPr lang="en-US" sz="500" kern="0" dirty="0">
                          <a:effectLst/>
                        </a:rPr>
                        <a:t> </a:t>
                      </a:r>
                      <a:endParaRPr lang="en-US" sz="900" kern="100" dirty="0">
                        <a:effectLst/>
                        <a:latin typeface="Corbel" panose="020B0503020204020204" pitchFamily="34" charset="0"/>
                        <a:ea typeface="Corbel" panose="020B0503020204020204" pitchFamily="34" charset="0"/>
                        <a:cs typeface="Times New Roman" panose="02020603050405020304" pitchFamily="18" charset="0"/>
                      </a:endParaRPr>
                    </a:p>
                  </a:txBody>
                  <a:tcPr marL="53347" marR="53347" marT="0" marB="0"/>
                </a:tc>
                <a:extLst>
                  <a:ext uri="{0D108BD9-81ED-4DB2-BD59-A6C34878D82A}">
                    <a16:rowId xmlns:a16="http://schemas.microsoft.com/office/drawing/2014/main" val="4178897860"/>
                  </a:ext>
                </a:extLst>
              </a:tr>
            </a:tbl>
          </a:graphicData>
        </a:graphic>
      </p:graphicFrame>
      <p:sp>
        <p:nvSpPr>
          <p:cNvPr id="4" name="Cube 3">
            <a:extLst>
              <a:ext uri="{FF2B5EF4-FFF2-40B4-BE49-F238E27FC236}">
                <a16:creationId xmlns:a16="http://schemas.microsoft.com/office/drawing/2014/main" id="{FD6930D8-542F-542C-41B0-592514F55E36}"/>
              </a:ext>
            </a:extLst>
          </p:cNvPr>
          <p:cNvSpPr/>
          <p:nvPr/>
        </p:nvSpPr>
        <p:spPr>
          <a:xfrm>
            <a:off x="5214796" y="4001766"/>
            <a:ext cx="1485515" cy="4572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Cube 4">
            <a:extLst>
              <a:ext uri="{FF2B5EF4-FFF2-40B4-BE49-F238E27FC236}">
                <a16:creationId xmlns:a16="http://schemas.microsoft.com/office/drawing/2014/main" id="{F8C43A8B-8251-238F-EA1E-0C710D69F466}"/>
              </a:ext>
            </a:extLst>
          </p:cNvPr>
          <p:cNvSpPr/>
          <p:nvPr/>
        </p:nvSpPr>
        <p:spPr>
          <a:xfrm>
            <a:off x="6562045" y="4386584"/>
            <a:ext cx="789668" cy="50396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Cube 5">
            <a:extLst>
              <a:ext uri="{FF2B5EF4-FFF2-40B4-BE49-F238E27FC236}">
                <a16:creationId xmlns:a16="http://schemas.microsoft.com/office/drawing/2014/main" id="{BA3A5013-E6D4-EFCD-3D1A-D1A6A9668AAA}"/>
              </a:ext>
            </a:extLst>
          </p:cNvPr>
          <p:cNvSpPr/>
          <p:nvPr/>
        </p:nvSpPr>
        <p:spPr>
          <a:xfrm>
            <a:off x="8274867" y="5130030"/>
            <a:ext cx="1013988" cy="4572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Cube 6">
            <a:extLst>
              <a:ext uri="{FF2B5EF4-FFF2-40B4-BE49-F238E27FC236}">
                <a16:creationId xmlns:a16="http://schemas.microsoft.com/office/drawing/2014/main" id="{E36874DC-62AA-5186-49E6-F8C81DB8CAAB}"/>
              </a:ext>
            </a:extLst>
          </p:cNvPr>
          <p:cNvSpPr/>
          <p:nvPr/>
        </p:nvSpPr>
        <p:spPr>
          <a:xfrm>
            <a:off x="9075864" y="5496850"/>
            <a:ext cx="1634386" cy="53333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Cube 7">
            <a:extLst>
              <a:ext uri="{FF2B5EF4-FFF2-40B4-BE49-F238E27FC236}">
                <a16:creationId xmlns:a16="http://schemas.microsoft.com/office/drawing/2014/main" id="{C43535FC-4162-612B-3677-44F5A4F5C5E4}"/>
              </a:ext>
            </a:extLst>
          </p:cNvPr>
          <p:cNvSpPr/>
          <p:nvPr/>
        </p:nvSpPr>
        <p:spPr>
          <a:xfrm>
            <a:off x="10559972" y="5878056"/>
            <a:ext cx="1055626" cy="5905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Cube 8">
            <a:extLst>
              <a:ext uri="{FF2B5EF4-FFF2-40B4-BE49-F238E27FC236}">
                <a16:creationId xmlns:a16="http://schemas.microsoft.com/office/drawing/2014/main" id="{B5526EA3-2538-C9AA-56B1-45E5E3417628}"/>
              </a:ext>
            </a:extLst>
          </p:cNvPr>
          <p:cNvSpPr/>
          <p:nvPr/>
        </p:nvSpPr>
        <p:spPr>
          <a:xfrm>
            <a:off x="7199921" y="4754133"/>
            <a:ext cx="1190625" cy="424384"/>
          </a:xfrm>
          <a:prstGeom prst="cube">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Text Box 2">
            <a:extLst>
              <a:ext uri="{FF2B5EF4-FFF2-40B4-BE49-F238E27FC236}">
                <a16:creationId xmlns:a16="http://schemas.microsoft.com/office/drawing/2014/main" id="{50DF271D-B9BF-D678-88F2-29D20B8C9398}"/>
              </a:ext>
            </a:extLst>
          </p:cNvPr>
          <p:cNvSpPr txBox="1">
            <a:spLocks noChangeArrowheads="1"/>
          </p:cNvSpPr>
          <p:nvPr/>
        </p:nvSpPr>
        <p:spPr bwMode="auto">
          <a:xfrm rot="5400000">
            <a:off x="3156866" y="4486538"/>
            <a:ext cx="722045" cy="2616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Tasks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9B548E3A-1F85-48F5-3076-D79802FFE56B}"/>
              </a:ext>
            </a:extLst>
          </p:cNvPr>
          <p:cNvSpPr>
            <a:spLocks noChangeArrowheads="1"/>
          </p:cNvSpPr>
          <p:nvPr/>
        </p:nvSpPr>
        <p:spPr bwMode="auto">
          <a:xfrm>
            <a:off x="1851025" y="65627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88913"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GANTT CHART: </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horizontal bar chart which visually represents a project plan over time. The chart shows status of each task in the project.</a:t>
            </a:r>
            <a:endParaRPr kumimoji="0" lang="en-US" altLang="en-US" sz="800" b="0" i="0" u="none" strike="noStrike" cap="none" normalizeH="0" baseline="0" dirty="0">
              <a:ln>
                <a:noFill/>
              </a:ln>
              <a:solidFill>
                <a:schemeClr val="tx1"/>
              </a:solidFill>
              <a:effectLst/>
            </a:endParaRPr>
          </a:p>
          <a:p>
            <a:pPr marL="0" marR="0" lvl="0" indent="188913"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10">
            <a:extLst>
              <a:ext uri="{FF2B5EF4-FFF2-40B4-BE49-F238E27FC236}">
                <a16:creationId xmlns:a16="http://schemas.microsoft.com/office/drawing/2014/main" id="{93BB287E-7385-B2FB-1944-918343714FC2}"/>
              </a:ext>
            </a:extLst>
          </p:cNvPr>
          <p:cNvSpPr>
            <a:spLocks noChangeArrowheads="1"/>
          </p:cNvSpPr>
          <p:nvPr/>
        </p:nvSpPr>
        <p:spPr bwMode="auto">
          <a:xfrm>
            <a:off x="4075113" y="3124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1">
            <a:extLst>
              <a:ext uri="{FF2B5EF4-FFF2-40B4-BE49-F238E27FC236}">
                <a16:creationId xmlns:a16="http://schemas.microsoft.com/office/drawing/2014/main" id="{B75F2814-04AD-4B7E-F119-809DB4958BC0}"/>
              </a:ext>
            </a:extLst>
          </p:cNvPr>
          <p:cNvSpPr>
            <a:spLocks noChangeArrowheads="1"/>
          </p:cNvSpPr>
          <p:nvPr/>
        </p:nvSpPr>
        <p:spPr bwMode="auto">
          <a:xfrm>
            <a:off x="5519597" y="638926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Timings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0511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280A520D-0257-C2D6-2B63-B0BFC129EDDF}"/>
              </a:ext>
            </a:extLst>
          </p:cNvPr>
          <p:cNvSpPr/>
          <p:nvPr/>
        </p:nvSpPr>
        <p:spPr>
          <a:xfrm>
            <a:off x="4394835" y="2327275"/>
            <a:ext cx="3000375" cy="1638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EmployeeTracking System</a:t>
            </a:r>
            <a:endParaRPr lang="en-US" sz="1100" kern="100">
              <a:effectLst/>
              <a:ea typeface="Corbel" panose="020B0503020204020204" pitchFamily="34" charset="0"/>
              <a:cs typeface="Times New Roman" panose="02020603050405020304" pitchFamily="18" charset="0"/>
            </a:endParaRPr>
          </a:p>
        </p:txBody>
      </p:sp>
      <p:sp>
        <p:nvSpPr>
          <p:cNvPr id="31" name="Rectangle 30">
            <a:extLst>
              <a:ext uri="{FF2B5EF4-FFF2-40B4-BE49-F238E27FC236}">
                <a16:creationId xmlns:a16="http://schemas.microsoft.com/office/drawing/2014/main" id="{CFD8E0DD-1502-87B0-3EA9-E271CF074905}"/>
              </a:ext>
            </a:extLst>
          </p:cNvPr>
          <p:cNvSpPr/>
          <p:nvPr/>
        </p:nvSpPr>
        <p:spPr>
          <a:xfrm>
            <a:off x="4356735" y="826135"/>
            <a:ext cx="2981325" cy="70485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kern="100">
                <a:solidFill>
                  <a:srgbClr val="2C2C2C"/>
                </a:solidFill>
                <a:effectLst/>
                <a:latin typeface="Times New Roman" panose="02020603050405020304" pitchFamily="18" charset="0"/>
                <a:ea typeface="Corbel" panose="020B0503020204020204" pitchFamily="34" charset="0"/>
                <a:cs typeface="Times New Roman" panose="02020603050405020304" pitchFamily="18" charset="0"/>
              </a:rPr>
              <a:t>Employee</a:t>
            </a:r>
            <a:endParaRPr lang="en-US" sz="1100" kern="100">
              <a:effectLst/>
              <a:ea typeface="Corbel" panose="020B0503020204020204" pitchFamily="34" charset="0"/>
              <a:cs typeface="Times New Roman" panose="02020603050405020304" pitchFamily="18" charset="0"/>
            </a:endParaRPr>
          </a:p>
        </p:txBody>
      </p:sp>
      <p:sp>
        <p:nvSpPr>
          <p:cNvPr id="32" name="Arrow: Down 31">
            <a:extLst>
              <a:ext uri="{FF2B5EF4-FFF2-40B4-BE49-F238E27FC236}">
                <a16:creationId xmlns:a16="http://schemas.microsoft.com/office/drawing/2014/main" id="{55B6F7FA-AEA0-D7F9-86AD-6BE89B51EAE0}"/>
              </a:ext>
            </a:extLst>
          </p:cNvPr>
          <p:cNvSpPr/>
          <p:nvPr/>
        </p:nvSpPr>
        <p:spPr>
          <a:xfrm>
            <a:off x="6976110" y="1564005"/>
            <a:ext cx="85725" cy="108585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Rectangle 32">
            <a:extLst>
              <a:ext uri="{FF2B5EF4-FFF2-40B4-BE49-F238E27FC236}">
                <a16:creationId xmlns:a16="http://schemas.microsoft.com/office/drawing/2014/main" id="{63E56F4B-9F72-2AB1-5942-9FB2C1001087}"/>
              </a:ext>
            </a:extLst>
          </p:cNvPr>
          <p:cNvSpPr/>
          <p:nvPr/>
        </p:nvSpPr>
        <p:spPr>
          <a:xfrm>
            <a:off x="8385810" y="4497070"/>
            <a:ext cx="876300" cy="175260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Address</a:t>
            </a:r>
            <a:endParaRPr lang="en-US" sz="1100" kern="100">
              <a:effectLst/>
              <a:ea typeface="Corbel" panose="020B0503020204020204" pitchFamily="34" charset="0"/>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DD1329A2-8C48-F6F2-311C-8C89101A1E78}"/>
              </a:ext>
            </a:extLst>
          </p:cNvPr>
          <p:cNvCxnSpPr/>
          <p:nvPr/>
        </p:nvCxnSpPr>
        <p:spPr>
          <a:xfrm flipV="1">
            <a:off x="9281160" y="4963795"/>
            <a:ext cx="285750" cy="9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2AE4E45-BFED-CD53-35E3-FD0E1AE4E930}"/>
              </a:ext>
            </a:extLst>
          </p:cNvPr>
          <p:cNvCxnSpPr/>
          <p:nvPr/>
        </p:nvCxnSpPr>
        <p:spPr>
          <a:xfrm flipH="1" flipV="1">
            <a:off x="9538335" y="925830"/>
            <a:ext cx="9525" cy="4038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Arrow: Left 35">
            <a:extLst>
              <a:ext uri="{FF2B5EF4-FFF2-40B4-BE49-F238E27FC236}">
                <a16:creationId xmlns:a16="http://schemas.microsoft.com/office/drawing/2014/main" id="{7C965D5D-F8A2-8464-715B-D2930DD60CF8}"/>
              </a:ext>
            </a:extLst>
          </p:cNvPr>
          <p:cNvSpPr/>
          <p:nvPr/>
        </p:nvSpPr>
        <p:spPr>
          <a:xfrm>
            <a:off x="7338060" y="835025"/>
            <a:ext cx="2228850" cy="161925"/>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7" name="Rectangle 36">
            <a:extLst>
              <a:ext uri="{FF2B5EF4-FFF2-40B4-BE49-F238E27FC236}">
                <a16:creationId xmlns:a16="http://schemas.microsoft.com/office/drawing/2014/main" id="{9A9FDF28-E89A-1D6A-5041-1C398B1FCDA2}"/>
              </a:ext>
            </a:extLst>
          </p:cNvPr>
          <p:cNvSpPr/>
          <p:nvPr/>
        </p:nvSpPr>
        <p:spPr>
          <a:xfrm>
            <a:off x="3013710" y="4611370"/>
            <a:ext cx="857250" cy="2105025"/>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kern="100">
                <a:solidFill>
                  <a:srgbClr val="2C2C2C"/>
                </a:solidFill>
                <a:effectLst/>
                <a:latin typeface="Times New Roman" panose="02020603050405020304" pitchFamily="18" charset="0"/>
                <a:ea typeface="Corbel" panose="020B0503020204020204" pitchFamily="34" charset="0"/>
                <a:cs typeface="Times New Roman" panose="02020603050405020304" pitchFamily="18" charset="0"/>
              </a:rPr>
              <a:t>Manager</a:t>
            </a:r>
            <a:r>
              <a:rPr lang="en-US" sz="1200" b="1" kern="10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a:effectLst/>
              <a:ea typeface="Corbel" panose="020B0503020204020204" pitchFamily="34" charset="0"/>
              <a:cs typeface="Times New Roman" panose="02020603050405020304" pitchFamily="18" charset="0"/>
            </a:endParaRPr>
          </a:p>
        </p:txBody>
      </p:sp>
      <p:sp>
        <p:nvSpPr>
          <p:cNvPr id="38" name="Rectangle 37">
            <a:extLst>
              <a:ext uri="{FF2B5EF4-FFF2-40B4-BE49-F238E27FC236}">
                <a16:creationId xmlns:a16="http://schemas.microsoft.com/office/drawing/2014/main" id="{2017DF49-E506-4B08-22E7-037C63EA7081}"/>
              </a:ext>
            </a:extLst>
          </p:cNvPr>
          <p:cNvSpPr/>
          <p:nvPr/>
        </p:nvSpPr>
        <p:spPr>
          <a:xfrm>
            <a:off x="2651760" y="927100"/>
            <a:ext cx="1704975" cy="45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Rectangle 38">
            <a:extLst>
              <a:ext uri="{FF2B5EF4-FFF2-40B4-BE49-F238E27FC236}">
                <a16:creationId xmlns:a16="http://schemas.microsoft.com/office/drawing/2014/main" id="{E995C608-1466-82D3-B644-2EAEBC51F8F5}"/>
              </a:ext>
            </a:extLst>
          </p:cNvPr>
          <p:cNvSpPr/>
          <p:nvPr/>
        </p:nvSpPr>
        <p:spPr>
          <a:xfrm>
            <a:off x="2632710" y="926465"/>
            <a:ext cx="45085" cy="42195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Arrow: Right 39">
            <a:extLst>
              <a:ext uri="{FF2B5EF4-FFF2-40B4-BE49-F238E27FC236}">
                <a16:creationId xmlns:a16="http://schemas.microsoft.com/office/drawing/2014/main" id="{A71B52B7-6567-6B07-DBFB-17C16D3C5323}"/>
              </a:ext>
            </a:extLst>
          </p:cNvPr>
          <p:cNvSpPr/>
          <p:nvPr/>
        </p:nvSpPr>
        <p:spPr>
          <a:xfrm>
            <a:off x="2613660" y="5078095"/>
            <a:ext cx="409575" cy="1498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Rectangle 40">
            <a:extLst>
              <a:ext uri="{FF2B5EF4-FFF2-40B4-BE49-F238E27FC236}">
                <a16:creationId xmlns:a16="http://schemas.microsoft.com/office/drawing/2014/main" id="{6CFDECCF-F388-409D-6A21-7AFF3C3AE338}"/>
              </a:ext>
            </a:extLst>
          </p:cNvPr>
          <p:cNvSpPr/>
          <p:nvPr/>
        </p:nvSpPr>
        <p:spPr>
          <a:xfrm>
            <a:off x="3851910" y="5316855"/>
            <a:ext cx="2247900" cy="666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2" name="Arrow: Up 41">
            <a:extLst>
              <a:ext uri="{FF2B5EF4-FFF2-40B4-BE49-F238E27FC236}">
                <a16:creationId xmlns:a16="http://schemas.microsoft.com/office/drawing/2014/main" id="{5F24AFDA-6D67-3B93-5EAD-9611FE1FDF73}"/>
              </a:ext>
            </a:extLst>
          </p:cNvPr>
          <p:cNvSpPr/>
          <p:nvPr/>
        </p:nvSpPr>
        <p:spPr>
          <a:xfrm>
            <a:off x="5975985" y="3937000"/>
            <a:ext cx="133350" cy="141922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Text Box 2">
            <a:extLst>
              <a:ext uri="{FF2B5EF4-FFF2-40B4-BE49-F238E27FC236}">
                <a16:creationId xmlns:a16="http://schemas.microsoft.com/office/drawing/2014/main" id="{29DF7B9C-58F3-37D5-358D-F988A29E2644}"/>
              </a:ext>
            </a:extLst>
          </p:cNvPr>
          <p:cNvSpPr txBox="1">
            <a:spLocks noChangeArrowheads="1"/>
          </p:cNvSpPr>
          <p:nvPr/>
        </p:nvSpPr>
        <p:spPr bwMode="auto">
          <a:xfrm>
            <a:off x="2727960" y="1108075"/>
            <a:ext cx="1524000" cy="82867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kern="100">
                <a:effectLst/>
                <a:latin typeface="Corbel" panose="020B0503020204020204" pitchFamily="34" charset="0"/>
                <a:ea typeface="Corbel" panose="020B0503020204020204" pitchFamily="34" charset="0"/>
                <a:cs typeface="Times New Roman" panose="02020603050405020304" pitchFamily="18" charset="0"/>
              </a:rPr>
              <a:t>empid,employee_name,employee_email,employee_phone, Address</a:t>
            </a:r>
          </a:p>
        </p:txBody>
      </p:sp>
      <p:sp>
        <p:nvSpPr>
          <p:cNvPr id="44" name="Text Box 2">
            <a:extLst>
              <a:ext uri="{FF2B5EF4-FFF2-40B4-BE49-F238E27FC236}">
                <a16:creationId xmlns:a16="http://schemas.microsoft.com/office/drawing/2014/main" id="{B3B16EC1-6C75-8B3A-D6EA-E0B9E87D0C8C}"/>
              </a:ext>
            </a:extLst>
          </p:cNvPr>
          <p:cNvSpPr txBox="1">
            <a:spLocks noChangeArrowheads="1"/>
          </p:cNvSpPr>
          <p:nvPr/>
        </p:nvSpPr>
        <p:spPr bwMode="auto">
          <a:xfrm>
            <a:off x="4109085" y="5490210"/>
            <a:ext cx="2495550" cy="8477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100" kern="100">
                <a:effectLst/>
                <a:latin typeface="Corbel" panose="020B0503020204020204" pitchFamily="34" charset="0"/>
                <a:ea typeface="Corbel" panose="020B0503020204020204" pitchFamily="34" charset="0"/>
                <a:cs typeface="Times New Roman" panose="02020603050405020304" pitchFamily="18" charset="0"/>
              </a:rPr>
              <a:t>empid, employee _ name , employee _ email , employee _ phone, Address , no _ individuals _ reporting  ,timesheet _begin , timesheet _ end</a:t>
            </a:r>
          </a:p>
        </p:txBody>
      </p:sp>
      <p:sp>
        <p:nvSpPr>
          <p:cNvPr id="45" name="Text Box 2">
            <a:extLst>
              <a:ext uri="{FF2B5EF4-FFF2-40B4-BE49-F238E27FC236}">
                <a16:creationId xmlns:a16="http://schemas.microsoft.com/office/drawing/2014/main" id="{2AC1C5FC-79D0-C6F7-BCEE-B0CB5FCBD668}"/>
              </a:ext>
            </a:extLst>
          </p:cNvPr>
          <p:cNvSpPr txBox="1">
            <a:spLocks noChangeArrowheads="1"/>
          </p:cNvSpPr>
          <p:nvPr/>
        </p:nvSpPr>
        <p:spPr bwMode="auto">
          <a:xfrm>
            <a:off x="7204710" y="141605"/>
            <a:ext cx="2373630" cy="3860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kern="100">
                <a:effectLst/>
                <a:latin typeface="Corbel" panose="020B0503020204020204" pitchFamily="34" charset="0"/>
                <a:ea typeface="Corbel" panose="020B0503020204020204" pitchFamily="34" charset="0"/>
                <a:cs typeface="Times New Roman" panose="02020603050405020304" pitchFamily="18" charset="0"/>
              </a:rPr>
              <a:t>zip_code,street,city,state,country</a:t>
            </a:r>
          </a:p>
        </p:txBody>
      </p:sp>
      <p:sp>
        <p:nvSpPr>
          <p:cNvPr id="46" name="Rectangle 45">
            <a:extLst>
              <a:ext uri="{FF2B5EF4-FFF2-40B4-BE49-F238E27FC236}">
                <a16:creationId xmlns:a16="http://schemas.microsoft.com/office/drawing/2014/main" id="{FF8C883F-075F-8BA8-008F-A8D4F6F13008}"/>
              </a:ext>
            </a:extLst>
          </p:cNvPr>
          <p:cNvSpPr/>
          <p:nvPr/>
        </p:nvSpPr>
        <p:spPr>
          <a:xfrm>
            <a:off x="5290185" y="3903980"/>
            <a:ext cx="47625" cy="10191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Arrow: Left 46">
            <a:extLst>
              <a:ext uri="{FF2B5EF4-FFF2-40B4-BE49-F238E27FC236}">
                <a16:creationId xmlns:a16="http://schemas.microsoft.com/office/drawing/2014/main" id="{22E95B7A-296E-C697-2F3F-E7AC0B9C7C02}"/>
              </a:ext>
            </a:extLst>
          </p:cNvPr>
          <p:cNvSpPr/>
          <p:nvPr/>
        </p:nvSpPr>
        <p:spPr>
          <a:xfrm>
            <a:off x="3890010" y="4837430"/>
            <a:ext cx="1409700" cy="121285"/>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TextBox 48">
            <a:extLst>
              <a:ext uri="{FF2B5EF4-FFF2-40B4-BE49-F238E27FC236}">
                <a16:creationId xmlns:a16="http://schemas.microsoft.com/office/drawing/2014/main" id="{9F056BD6-1433-C1AE-E7F8-9F5B360DAA25}"/>
              </a:ext>
            </a:extLst>
          </p:cNvPr>
          <p:cNvSpPr txBox="1"/>
          <p:nvPr/>
        </p:nvSpPr>
        <p:spPr>
          <a:xfrm>
            <a:off x="1589102" y="62144"/>
            <a:ext cx="11265763" cy="6657528"/>
          </a:xfrm>
          <a:prstGeom prst="rect">
            <a:avLst/>
          </a:prstGeom>
          <a:noFill/>
        </p:spPr>
        <p:txBody>
          <a:bodyPr wrap="square">
            <a:spAutoFit/>
          </a:bodyPr>
          <a:lstStyle/>
          <a:p>
            <a:pPr marL="342900" marR="644525" lvl="0" indent="-342900">
              <a:lnSpc>
                <a:spcPct val="107000"/>
              </a:lnSpc>
              <a:spcBef>
                <a:spcPts val="0"/>
              </a:spcBef>
              <a:spcAft>
                <a:spcPts val="0"/>
              </a:spcAft>
              <a:buFont typeface="+mj-lt"/>
              <a:buAutoNum type="arabicPeriod" startAt="4"/>
              <a:tabLst>
                <a:tab pos="1156970" algn="l"/>
              </a:tabLst>
            </a:pPr>
            <a:r>
              <a:rPr lang="en-IN" sz="1600" b="1" dirty="0">
                <a:effectLst/>
                <a:latin typeface="Times New Roman" panose="02020603050405020304" pitchFamily="18" charset="0"/>
                <a:ea typeface="Calibri" panose="020F0502020204030204" pitchFamily="34" charset="0"/>
              </a:rPr>
              <a:t>SYSTEM ANALYSIS</a:t>
            </a:r>
            <a:endParaRPr lang="en-US" sz="1100" dirty="0">
              <a:effectLst/>
              <a:latin typeface="Calibri" panose="020F0502020204030204" pitchFamily="34" charset="0"/>
              <a:ea typeface="Calibri" panose="020F0502020204030204" pitchFamily="34" charset="0"/>
            </a:endParaRPr>
          </a:p>
          <a:p>
            <a:pPr marR="644525" lvl="8">
              <a:lnSpc>
                <a:spcPct val="107000"/>
              </a:lnSpc>
              <a:tabLst>
                <a:tab pos="1156970" algn="l"/>
              </a:tabLst>
            </a:pPr>
            <a:r>
              <a:rPr lang="en-IN" sz="1400" b="1" dirty="0">
                <a:effectLst/>
                <a:latin typeface="Times New Roman" panose="02020603050405020304" pitchFamily="18" charset="0"/>
                <a:ea typeface="Calibri" panose="020F0502020204030204" pitchFamily="34" charset="0"/>
              </a:rPr>
              <a:t>                                                                                                  4.1. DATA FLOW DIAGRAMS                                                  									    (DFD</a:t>
            </a:r>
            <a:r>
              <a:rPr lang="en-IN" sz="1200" dirty="0">
                <a:effectLst/>
                <a:latin typeface="Times New Roman" panose="02020603050405020304" pitchFamily="18" charset="0"/>
                <a:ea typeface="Calibri" panose="020F0502020204030204" pitchFamily="34" charset="0"/>
              </a:rPr>
              <a:t>): Drawn to show the flow of data </a:t>
            </a:r>
          </a:p>
          <a:p>
            <a:pPr marR="644525" lvl="8">
              <a:lnSpc>
                <a:spcPct val="107000"/>
              </a:lnSpc>
              <a:tabLst>
                <a:tab pos="1156970" algn="l"/>
              </a:tabLst>
            </a:pPr>
            <a:r>
              <a:rPr lang="en-IN" sz="1200" dirty="0">
                <a:effectLst/>
                <a:latin typeface="Times New Roman" panose="02020603050405020304" pitchFamily="18" charset="0"/>
                <a:ea typeface="Calibri" panose="020F0502020204030204" pitchFamily="34" charset="0"/>
              </a:rPr>
              <a:t>									      between</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processes and</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entities of a</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System.</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It</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has</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no control flow.</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It</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is</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a</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mapping to</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demonstrate</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the</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flow</a:t>
            </a:r>
            <a:r>
              <a:rPr lang="en-IN" sz="1200" spc="-28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of</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input and output from a process or entity.</a:t>
            </a:r>
            <a:endParaRPr lang="en-US" sz="1100" dirty="0">
              <a:effectLst/>
              <a:latin typeface="Calibri" panose="020F0502020204030204" pitchFamily="34" charset="0"/>
              <a:ea typeface="Calibri" panose="020F0502020204030204" pitchFamily="34"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endParaRPr lang="en-US" sz="1350" dirty="0">
              <a:effectLst/>
              <a:latin typeface="Times New Roman" panose="02020603050405020304" pitchFamily="18" charset="0"/>
              <a:ea typeface="Consolas" panose="020B0609020204030204" pitchFamily="49" charset="0"/>
              <a:cs typeface="Consolas" panose="020B0609020204030204" pitchFamily="49" charset="0"/>
            </a:endParaRPr>
          </a:p>
          <a:p>
            <a:pPr marL="0" marR="0">
              <a:spcBef>
                <a:spcPts val="50"/>
              </a:spcBef>
              <a:spcAft>
                <a:spcPts val="0"/>
              </a:spcAft>
            </a:pPr>
            <a:r>
              <a:rPr lang="en-US" sz="1350" dirty="0">
                <a:effectLst/>
                <a:latin typeface="Times New Roman" panose="02020603050405020304" pitchFamily="18" charset="0"/>
                <a:ea typeface="Consolas" panose="020B0609020204030204" pitchFamily="49" charset="0"/>
                <a:cs typeface="Consolas" panose="020B0609020204030204" pitchFamily="49" charset="0"/>
              </a:rPr>
              <a:t> </a:t>
            </a:r>
            <a:r>
              <a:rPr lang="en-US" sz="1000" dirty="0">
                <a:latin typeface="Consolas" panose="020B0609020204030204" pitchFamily="49" charset="0"/>
                <a:ea typeface="Consolas" panose="020B0609020204030204" pitchFamily="49" charset="0"/>
                <a:cs typeface="Consolas" panose="020B0609020204030204" pitchFamily="49" charset="0"/>
              </a:rPr>
              <a:t>							</a:t>
            </a:r>
            <a:r>
              <a:rPr lang="en-IN" sz="1200" b="1" dirty="0">
                <a:effectLst/>
                <a:latin typeface="Times New Roman" panose="02020603050405020304" pitchFamily="18" charset="0"/>
                <a:ea typeface="Calibri" panose="020F0502020204030204" pitchFamily="34" charset="0"/>
              </a:rPr>
              <a:t>CONTEXT</a:t>
            </a:r>
            <a:r>
              <a:rPr lang="en-IN" sz="1200" b="1" spc="-10"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LEVEL</a:t>
            </a:r>
            <a:r>
              <a:rPr lang="en-IN" sz="1200" b="1" spc="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(ZERO</a:t>
            </a:r>
            <a:r>
              <a:rPr lang="en-IN" sz="1200" b="1" spc="-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LEVEL)</a:t>
            </a:r>
            <a:r>
              <a:rPr lang="en-IN" sz="1200" b="1" spc="-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DFD</a:t>
            </a:r>
            <a:r>
              <a:rPr lang="en-IN" sz="1200" b="1" spc="-1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OF</a:t>
            </a:r>
            <a:r>
              <a:rPr lang="en-IN" sz="1200" b="1" spc="-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THE</a:t>
            </a:r>
            <a:r>
              <a:rPr lang="en-IN" sz="1200" b="1" spc="-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SYSTEM</a:t>
            </a:r>
            <a:endParaRPr lang="en-US"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9370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A62B679-E07B-8F9A-C269-7AFDB35163B0}"/>
              </a:ext>
            </a:extLst>
          </p:cNvPr>
          <p:cNvSpPr/>
          <p:nvPr/>
        </p:nvSpPr>
        <p:spPr>
          <a:xfrm>
            <a:off x="6491287" y="54293"/>
            <a:ext cx="1809750" cy="1590675"/>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effectLst/>
                <a:ea typeface="Corbel" panose="020B0503020204020204" pitchFamily="34" charset="0"/>
                <a:cs typeface="Times New Roman" panose="02020603050405020304" pitchFamily="18" charset="0"/>
              </a:rPr>
              <a:t>Employee insertion</a:t>
            </a:r>
            <a:endParaRPr lang="en-US" sz="1100" kern="100">
              <a:effectLst/>
              <a:ea typeface="Corbel" panose="020B0503020204020204" pitchFamily="34" charset="0"/>
              <a:cs typeface="Times New Roman" panose="02020603050405020304" pitchFamily="18" charset="0"/>
            </a:endParaRPr>
          </a:p>
        </p:txBody>
      </p:sp>
      <p:sp>
        <p:nvSpPr>
          <p:cNvPr id="3" name="Oval 2">
            <a:extLst>
              <a:ext uri="{FF2B5EF4-FFF2-40B4-BE49-F238E27FC236}">
                <a16:creationId xmlns:a16="http://schemas.microsoft.com/office/drawing/2014/main" id="{24EF9436-A99D-8E8B-B2F5-58C5EE41066A}"/>
              </a:ext>
            </a:extLst>
          </p:cNvPr>
          <p:cNvSpPr/>
          <p:nvPr/>
        </p:nvSpPr>
        <p:spPr>
          <a:xfrm>
            <a:off x="3605212" y="3215958"/>
            <a:ext cx="1838325" cy="1685925"/>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Employee Selection</a:t>
            </a:r>
            <a:endParaRPr lang="en-US" sz="1100" kern="100">
              <a:effectLst/>
              <a:ea typeface="Corbel" panose="020B0503020204020204" pitchFamily="34" charset="0"/>
              <a:cs typeface="Times New Roman" panose="02020603050405020304" pitchFamily="18" charset="0"/>
            </a:endParaRPr>
          </a:p>
        </p:txBody>
      </p:sp>
      <p:sp>
        <p:nvSpPr>
          <p:cNvPr id="4" name="Oval 3">
            <a:extLst>
              <a:ext uri="{FF2B5EF4-FFF2-40B4-BE49-F238E27FC236}">
                <a16:creationId xmlns:a16="http://schemas.microsoft.com/office/drawing/2014/main" id="{9A54C6B7-B74A-79CC-38FF-1FADF1C551DF}"/>
              </a:ext>
            </a:extLst>
          </p:cNvPr>
          <p:cNvSpPr/>
          <p:nvPr/>
        </p:nvSpPr>
        <p:spPr>
          <a:xfrm>
            <a:off x="7786687" y="2547938"/>
            <a:ext cx="1781175" cy="1581150"/>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Employee </a:t>
            </a:r>
            <a:endParaRPr lang="en-US" sz="1100" kern="100">
              <a:effectLst/>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updation</a:t>
            </a:r>
            <a:endParaRPr lang="en-US" sz="1100" kern="100">
              <a:effectLst/>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 </a:t>
            </a:r>
            <a:endParaRPr lang="en-US" sz="1100" kern="100">
              <a:effectLst/>
              <a:ea typeface="Corbel" panose="020B0503020204020204" pitchFamily="34" charset="0"/>
              <a:cs typeface="Times New Roman" panose="02020603050405020304" pitchFamily="18" charset="0"/>
            </a:endParaRPr>
          </a:p>
        </p:txBody>
      </p:sp>
      <p:sp>
        <p:nvSpPr>
          <p:cNvPr id="5" name="Oval 4">
            <a:extLst>
              <a:ext uri="{FF2B5EF4-FFF2-40B4-BE49-F238E27FC236}">
                <a16:creationId xmlns:a16="http://schemas.microsoft.com/office/drawing/2014/main" id="{891A2E9B-DB35-D102-B58D-6B49E897F18A}"/>
              </a:ext>
            </a:extLst>
          </p:cNvPr>
          <p:cNvSpPr/>
          <p:nvPr/>
        </p:nvSpPr>
        <p:spPr>
          <a:xfrm>
            <a:off x="5081587" y="5517833"/>
            <a:ext cx="1762125" cy="1562100"/>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Employee deletion</a:t>
            </a:r>
            <a:endParaRPr lang="en-US" sz="1100" kern="100">
              <a:effectLst/>
              <a:ea typeface="Corbel" panose="020B050302020402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95D62BBC-9A3D-D92F-9642-CDE0B907593D}"/>
              </a:ext>
            </a:extLst>
          </p:cNvPr>
          <p:cNvSpPr/>
          <p:nvPr/>
        </p:nvSpPr>
        <p:spPr>
          <a:xfrm>
            <a:off x="6062662" y="3063558"/>
            <a:ext cx="1066800" cy="223837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Employee </a:t>
            </a:r>
            <a:endParaRPr lang="en-US" sz="1100" kern="100">
              <a:effectLst/>
              <a:ea typeface="Corbel" panose="020B050302020402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A919E2E-060F-289D-B259-9C3BB60FE004}"/>
              </a:ext>
            </a:extLst>
          </p:cNvPr>
          <p:cNvSpPr/>
          <p:nvPr/>
        </p:nvSpPr>
        <p:spPr>
          <a:xfrm>
            <a:off x="8281987" y="5870258"/>
            <a:ext cx="819150" cy="197167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Address </a:t>
            </a:r>
            <a:endParaRPr lang="en-US" sz="1100" kern="100">
              <a:effectLst/>
              <a:ea typeface="Corbel" panose="020B050302020402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F8FF4483-C589-3472-E247-6DE524EC45E6}"/>
              </a:ext>
            </a:extLst>
          </p:cNvPr>
          <p:cNvSpPr/>
          <p:nvPr/>
        </p:nvSpPr>
        <p:spPr>
          <a:xfrm>
            <a:off x="3252787" y="58103"/>
            <a:ext cx="1028700" cy="21336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Manager</a:t>
            </a:r>
            <a:r>
              <a:rPr lang="en-US" sz="1100" kern="100">
                <a:effectLst/>
                <a:ea typeface="Corbel" panose="020B0503020204020204" pitchFamily="34" charset="0"/>
                <a:cs typeface="Times New Roman" panose="02020603050405020304" pitchFamily="18" charset="0"/>
              </a:rPr>
              <a:t> </a:t>
            </a:r>
          </a:p>
        </p:txBody>
      </p:sp>
      <p:sp>
        <p:nvSpPr>
          <p:cNvPr id="9" name="Rectangle 8">
            <a:extLst>
              <a:ext uri="{FF2B5EF4-FFF2-40B4-BE49-F238E27FC236}">
                <a16:creationId xmlns:a16="http://schemas.microsoft.com/office/drawing/2014/main" id="{CD8AA84D-CCF6-E147-7A12-B9F6845CC3D8}"/>
              </a:ext>
            </a:extLst>
          </p:cNvPr>
          <p:cNvSpPr/>
          <p:nvPr/>
        </p:nvSpPr>
        <p:spPr>
          <a:xfrm>
            <a:off x="8662987" y="5073968"/>
            <a:ext cx="104775" cy="7905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ectangle 9">
            <a:extLst>
              <a:ext uri="{FF2B5EF4-FFF2-40B4-BE49-F238E27FC236}">
                <a16:creationId xmlns:a16="http://schemas.microsoft.com/office/drawing/2014/main" id="{FBE1AF2A-8331-AB14-F1BD-A56EAF614491}"/>
              </a:ext>
            </a:extLst>
          </p:cNvPr>
          <p:cNvSpPr/>
          <p:nvPr/>
        </p:nvSpPr>
        <p:spPr>
          <a:xfrm>
            <a:off x="5424487" y="3214053"/>
            <a:ext cx="619125" cy="45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1" name="Rectangle 10">
            <a:extLst>
              <a:ext uri="{FF2B5EF4-FFF2-40B4-BE49-F238E27FC236}">
                <a16:creationId xmlns:a16="http://schemas.microsoft.com/office/drawing/2014/main" id="{E595FCFB-BEBF-E78F-5E1C-F005D8B3F60A}"/>
              </a:ext>
            </a:extLst>
          </p:cNvPr>
          <p:cNvSpPr/>
          <p:nvPr/>
        </p:nvSpPr>
        <p:spPr>
          <a:xfrm>
            <a:off x="5423852" y="1690053"/>
            <a:ext cx="45085" cy="15525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Arrow: Left 11">
            <a:extLst>
              <a:ext uri="{FF2B5EF4-FFF2-40B4-BE49-F238E27FC236}">
                <a16:creationId xmlns:a16="http://schemas.microsoft.com/office/drawing/2014/main" id="{6522198A-0FBA-2331-F240-08BB80CB30DF}"/>
              </a:ext>
            </a:extLst>
          </p:cNvPr>
          <p:cNvSpPr/>
          <p:nvPr/>
        </p:nvSpPr>
        <p:spPr>
          <a:xfrm>
            <a:off x="4291012" y="1643063"/>
            <a:ext cx="1171575" cy="123825"/>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Arrow: Left 12">
            <a:extLst>
              <a:ext uri="{FF2B5EF4-FFF2-40B4-BE49-F238E27FC236}">
                <a16:creationId xmlns:a16="http://schemas.microsoft.com/office/drawing/2014/main" id="{CBA0E8FD-9C5A-E9E9-C385-AB67698D30C1}"/>
              </a:ext>
            </a:extLst>
          </p:cNvPr>
          <p:cNvSpPr/>
          <p:nvPr/>
        </p:nvSpPr>
        <p:spPr>
          <a:xfrm>
            <a:off x="7072312" y="4969193"/>
            <a:ext cx="1695450" cy="15240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Arrow: Right 13">
            <a:extLst>
              <a:ext uri="{FF2B5EF4-FFF2-40B4-BE49-F238E27FC236}">
                <a16:creationId xmlns:a16="http://schemas.microsoft.com/office/drawing/2014/main" id="{15466AEB-B438-EC49-EFF2-86AE0B9DBA02}"/>
              </a:ext>
            </a:extLst>
          </p:cNvPr>
          <p:cNvSpPr/>
          <p:nvPr/>
        </p:nvSpPr>
        <p:spPr>
          <a:xfrm>
            <a:off x="4252912" y="258128"/>
            <a:ext cx="2457450" cy="1333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ectangle 14">
            <a:extLst>
              <a:ext uri="{FF2B5EF4-FFF2-40B4-BE49-F238E27FC236}">
                <a16:creationId xmlns:a16="http://schemas.microsoft.com/office/drawing/2014/main" id="{AEA47544-23E1-337D-D5E3-11DF622083ED}"/>
              </a:ext>
            </a:extLst>
          </p:cNvPr>
          <p:cNvSpPr/>
          <p:nvPr/>
        </p:nvSpPr>
        <p:spPr>
          <a:xfrm flipH="1">
            <a:off x="3347402" y="2166938"/>
            <a:ext cx="45085" cy="19145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Arrow: Right 15">
            <a:extLst>
              <a:ext uri="{FF2B5EF4-FFF2-40B4-BE49-F238E27FC236}">
                <a16:creationId xmlns:a16="http://schemas.microsoft.com/office/drawing/2014/main" id="{7A73A8E3-CFC9-73AD-D767-1DB6F8BB92A2}"/>
              </a:ext>
            </a:extLst>
          </p:cNvPr>
          <p:cNvSpPr/>
          <p:nvPr/>
        </p:nvSpPr>
        <p:spPr>
          <a:xfrm flipV="1">
            <a:off x="3318827" y="4052253"/>
            <a:ext cx="295275" cy="1333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ectangle 16">
            <a:extLst>
              <a:ext uri="{FF2B5EF4-FFF2-40B4-BE49-F238E27FC236}">
                <a16:creationId xmlns:a16="http://schemas.microsoft.com/office/drawing/2014/main" id="{010E741D-6A8C-AF0B-935B-BD161CB6EBEF}"/>
              </a:ext>
            </a:extLst>
          </p:cNvPr>
          <p:cNvSpPr/>
          <p:nvPr/>
        </p:nvSpPr>
        <p:spPr>
          <a:xfrm flipV="1">
            <a:off x="2624137" y="1773873"/>
            <a:ext cx="619125" cy="450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Rectangle 17">
            <a:extLst>
              <a:ext uri="{FF2B5EF4-FFF2-40B4-BE49-F238E27FC236}">
                <a16:creationId xmlns:a16="http://schemas.microsoft.com/office/drawing/2014/main" id="{D874A07F-0348-0108-8B53-9A226A7E341D}"/>
              </a:ext>
            </a:extLst>
          </p:cNvPr>
          <p:cNvSpPr/>
          <p:nvPr/>
        </p:nvSpPr>
        <p:spPr>
          <a:xfrm>
            <a:off x="2633662" y="1804988"/>
            <a:ext cx="45085" cy="4876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Arrow: Right 18">
            <a:extLst>
              <a:ext uri="{FF2B5EF4-FFF2-40B4-BE49-F238E27FC236}">
                <a16:creationId xmlns:a16="http://schemas.microsoft.com/office/drawing/2014/main" id="{01AF8BC9-66B5-B9C0-922E-D43B63DD3531}"/>
              </a:ext>
            </a:extLst>
          </p:cNvPr>
          <p:cNvSpPr/>
          <p:nvPr/>
        </p:nvSpPr>
        <p:spPr>
          <a:xfrm>
            <a:off x="2678747" y="6548438"/>
            <a:ext cx="2479040" cy="1809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Rectangle 19">
            <a:extLst>
              <a:ext uri="{FF2B5EF4-FFF2-40B4-BE49-F238E27FC236}">
                <a16:creationId xmlns:a16="http://schemas.microsoft.com/office/drawing/2014/main" id="{E81C91DB-FD44-1B70-B41D-DE1ACE799BA5}"/>
              </a:ext>
            </a:extLst>
          </p:cNvPr>
          <p:cNvSpPr/>
          <p:nvPr/>
        </p:nvSpPr>
        <p:spPr>
          <a:xfrm>
            <a:off x="4176712" y="-389572"/>
            <a:ext cx="45085" cy="4476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ectangle 20">
            <a:extLst>
              <a:ext uri="{FF2B5EF4-FFF2-40B4-BE49-F238E27FC236}">
                <a16:creationId xmlns:a16="http://schemas.microsoft.com/office/drawing/2014/main" id="{9D202C04-511B-BBCA-B454-506E4AA7B894}"/>
              </a:ext>
            </a:extLst>
          </p:cNvPr>
          <p:cNvSpPr/>
          <p:nvPr/>
        </p:nvSpPr>
        <p:spPr>
          <a:xfrm>
            <a:off x="4195762" y="-427672"/>
            <a:ext cx="4467225" cy="476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Arrow: Down 21">
            <a:extLst>
              <a:ext uri="{FF2B5EF4-FFF2-40B4-BE49-F238E27FC236}">
                <a16:creationId xmlns:a16="http://schemas.microsoft.com/office/drawing/2014/main" id="{4CDB2EC6-B0CB-729C-0ABE-BF31682068D2}"/>
              </a:ext>
            </a:extLst>
          </p:cNvPr>
          <p:cNvSpPr/>
          <p:nvPr/>
        </p:nvSpPr>
        <p:spPr>
          <a:xfrm>
            <a:off x="8605837" y="-408622"/>
            <a:ext cx="190500" cy="29718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Arrow: Left 22">
            <a:extLst>
              <a:ext uri="{FF2B5EF4-FFF2-40B4-BE49-F238E27FC236}">
                <a16:creationId xmlns:a16="http://schemas.microsoft.com/office/drawing/2014/main" id="{640D1412-1476-AE39-EE7B-D2A60A7C34D3}"/>
              </a:ext>
            </a:extLst>
          </p:cNvPr>
          <p:cNvSpPr/>
          <p:nvPr/>
        </p:nvSpPr>
        <p:spPr>
          <a:xfrm>
            <a:off x="4300537" y="48578"/>
            <a:ext cx="2781300" cy="57150"/>
          </a:xfrm>
          <a:prstGeom prst="lef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Rectangle 23">
            <a:extLst>
              <a:ext uri="{FF2B5EF4-FFF2-40B4-BE49-F238E27FC236}">
                <a16:creationId xmlns:a16="http://schemas.microsoft.com/office/drawing/2014/main" id="{7719E202-CA44-2DC3-69BD-42D53C6E94F6}"/>
              </a:ext>
            </a:extLst>
          </p:cNvPr>
          <p:cNvSpPr/>
          <p:nvPr/>
        </p:nvSpPr>
        <p:spPr>
          <a:xfrm>
            <a:off x="9291637" y="-941387"/>
            <a:ext cx="45085" cy="37268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Rectangle 24">
            <a:extLst>
              <a:ext uri="{FF2B5EF4-FFF2-40B4-BE49-F238E27FC236}">
                <a16:creationId xmlns:a16="http://schemas.microsoft.com/office/drawing/2014/main" id="{F34ADD92-3AA9-7F8E-ACCC-08EDFE98F34F}"/>
              </a:ext>
            </a:extLst>
          </p:cNvPr>
          <p:cNvSpPr/>
          <p:nvPr/>
        </p:nvSpPr>
        <p:spPr>
          <a:xfrm>
            <a:off x="2728912" y="-983932"/>
            <a:ext cx="6591300" cy="450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Rectangle 25">
            <a:extLst>
              <a:ext uri="{FF2B5EF4-FFF2-40B4-BE49-F238E27FC236}">
                <a16:creationId xmlns:a16="http://schemas.microsoft.com/office/drawing/2014/main" id="{0B595D18-9884-61FF-3FF0-21905A1118E8}"/>
              </a:ext>
            </a:extLst>
          </p:cNvPr>
          <p:cNvSpPr/>
          <p:nvPr/>
        </p:nvSpPr>
        <p:spPr>
          <a:xfrm>
            <a:off x="2747962" y="-976947"/>
            <a:ext cx="45085" cy="1752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Arrow: Right 26">
            <a:extLst>
              <a:ext uri="{FF2B5EF4-FFF2-40B4-BE49-F238E27FC236}">
                <a16:creationId xmlns:a16="http://schemas.microsoft.com/office/drawing/2014/main" id="{081C4A1B-5B53-26E4-BDD4-E0EB1AD230CA}"/>
              </a:ext>
            </a:extLst>
          </p:cNvPr>
          <p:cNvSpPr/>
          <p:nvPr/>
        </p:nvSpPr>
        <p:spPr>
          <a:xfrm>
            <a:off x="2767012" y="690563"/>
            <a:ext cx="447675" cy="13081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Arrow: Up 27">
            <a:extLst>
              <a:ext uri="{FF2B5EF4-FFF2-40B4-BE49-F238E27FC236}">
                <a16:creationId xmlns:a16="http://schemas.microsoft.com/office/drawing/2014/main" id="{CB0BE68F-A878-2B79-C744-0438F62CAC2D}"/>
              </a:ext>
            </a:extLst>
          </p:cNvPr>
          <p:cNvSpPr/>
          <p:nvPr/>
        </p:nvSpPr>
        <p:spPr>
          <a:xfrm>
            <a:off x="3938587" y="2185988"/>
            <a:ext cx="123825" cy="115252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Rectangle 28">
            <a:extLst>
              <a:ext uri="{FF2B5EF4-FFF2-40B4-BE49-F238E27FC236}">
                <a16:creationId xmlns:a16="http://schemas.microsoft.com/office/drawing/2014/main" id="{833F15CD-69DC-8087-7DB5-D4ACA90D9AB6}"/>
              </a:ext>
            </a:extLst>
          </p:cNvPr>
          <p:cNvSpPr/>
          <p:nvPr/>
        </p:nvSpPr>
        <p:spPr>
          <a:xfrm>
            <a:off x="2843847" y="6024563"/>
            <a:ext cx="2286000" cy="666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Rectangle 29">
            <a:extLst>
              <a:ext uri="{FF2B5EF4-FFF2-40B4-BE49-F238E27FC236}">
                <a16:creationId xmlns:a16="http://schemas.microsoft.com/office/drawing/2014/main" id="{1E230520-F58C-7FF5-E236-1048FA01ADB4}"/>
              </a:ext>
            </a:extLst>
          </p:cNvPr>
          <p:cNvSpPr/>
          <p:nvPr/>
        </p:nvSpPr>
        <p:spPr>
          <a:xfrm>
            <a:off x="2843212" y="1985963"/>
            <a:ext cx="45085" cy="40576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Arrow: Right 30">
            <a:extLst>
              <a:ext uri="{FF2B5EF4-FFF2-40B4-BE49-F238E27FC236}">
                <a16:creationId xmlns:a16="http://schemas.microsoft.com/office/drawing/2014/main" id="{D61C0E55-D6F6-BC51-B431-159C654A5BBD}"/>
              </a:ext>
            </a:extLst>
          </p:cNvPr>
          <p:cNvSpPr/>
          <p:nvPr/>
        </p:nvSpPr>
        <p:spPr>
          <a:xfrm>
            <a:off x="2824162" y="1928813"/>
            <a:ext cx="400050" cy="1143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Rectangle 4">
            <a:extLst>
              <a:ext uri="{FF2B5EF4-FFF2-40B4-BE49-F238E27FC236}">
                <a16:creationId xmlns:a16="http://schemas.microsoft.com/office/drawing/2014/main" id="{743CBC84-2135-4765-CE57-1EE25CD46062}"/>
              </a:ext>
            </a:extLst>
          </p:cNvPr>
          <p:cNvSpPr>
            <a:spLocks noChangeArrowheads="1"/>
          </p:cNvSpPr>
          <p:nvPr/>
        </p:nvSpPr>
        <p:spPr bwMode="auto">
          <a:xfrm>
            <a:off x="9853612" y="-63787"/>
            <a:ext cx="23383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400" b="1" i="0" u="none" strike="noStrike" cap="none" normalizeH="0" baseline="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6.1.2.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5">
            <a:extLst>
              <a:ext uri="{FF2B5EF4-FFF2-40B4-BE49-F238E27FC236}">
                <a16:creationId xmlns:a16="http://schemas.microsoft.com/office/drawing/2014/main" id="{67CF7582-987A-5798-F195-D70DDB8B22DB}"/>
              </a:ext>
            </a:extLst>
          </p:cNvPr>
          <p:cNvSpPr>
            <a:spLocks noChangeArrowheads="1"/>
          </p:cNvSpPr>
          <p:nvPr/>
        </p:nvSpPr>
        <p:spPr bwMode="auto">
          <a:xfrm>
            <a:off x="9853612" y="-112186"/>
            <a:ext cx="233838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400" b="1" i="0" u="none" strike="noStrike" cap="none" normalizeH="0" baseline="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Level-1 DFD</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325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46FD585D-85B5-B4E9-049D-5AFAC6617496}"/>
              </a:ext>
            </a:extLst>
          </p:cNvPr>
          <p:cNvSpPr/>
          <p:nvPr/>
        </p:nvSpPr>
        <p:spPr>
          <a:xfrm>
            <a:off x="2024062" y="-8572"/>
            <a:ext cx="1438275" cy="69532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600"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start</a:t>
            </a:r>
            <a:endParaRPr lang="en-US" sz="1100" kern="100">
              <a:effectLst/>
              <a:ea typeface="Corbel" panose="020B0503020204020204" pitchFamily="34" charset="0"/>
              <a:cs typeface="Times New Roman" panose="02020603050405020304" pitchFamily="18" charset="0"/>
            </a:endParaRPr>
          </a:p>
        </p:txBody>
      </p:sp>
      <p:sp>
        <p:nvSpPr>
          <p:cNvPr id="3" name="Arrow: Down 2">
            <a:extLst>
              <a:ext uri="{FF2B5EF4-FFF2-40B4-BE49-F238E27FC236}">
                <a16:creationId xmlns:a16="http://schemas.microsoft.com/office/drawing/2014/main" id="{CD1330B5-D680-A775-D0F8-5BBAF743CF42}"/>
              </a:ext>
            </a:extLst>
          </p:cNvPr>
          <p:cNvSpPr/>
          <p:nvPr/>
        </p:nvSpPr>
        <p:spPr>
          <a:xfrm>
            <a:off x="5791200" y="32385"/>
            <a:ext cx="371475" cy="5334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Flowchart: Data 3">
            <a:extLst>
              <a:ext uri="{FF2B5EF4-FFF2-40B4-BE49-F238E27FC236}">
                <a16:creationId xmlns:a16="http://schemas.microsoft.com/office/drawing/2014/main" id="{8EBF1378-8A23-CD8E-81FB-B7041DCF11C4}"/>
              </a:ext>
            </a:extLst>
          </p:cNvPr>
          <p:cNvSpPr/>
          <p:nvPr/>
        </p:nvSpPr>
        <p:spPr>
          <a:xfrm>
            <a:off x="3400425" y="539115"/>
            <a:ext cx="3543300" cy="8286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Insert Address as  zip_code, street, city, state, country</a:t>
            </a:r>
            <a:endParaRPr lang="en-US" sz="1100" kern="100">
              <a:effectLst/>
              <a:ea typeface="Corbel" panose="020B0503020204020204" pitchFamily="34" charset="0"/>
              <a:cs typeface="Times New Roman" panose="02020603050405020304" pitchFamily="18" charset="0"/>
            </a:endParaRPr>
          </a:p>
        </p:txBody>
      </p:sp>
      <p:sp>
        <p:nvSpPr>
          <p:cNvPr id="5" name="Arrow: Down 4">
            <a:extLst>
              <a:ext uri="{FF2B5EF4-FFF2-40B4-BE49-F238E27FC236}">
                <a16:creationId xmlns:a16="http://schemas.microsoft.com/office/drawing/2014/main" id="{049EECB6-9A65-14D6-F8C6-C8CDF0869CFC}"/>
              </a:ext>
            </a:extLst>
          </p:cNvPr>
          <p:cNvSpPr/>
          <p:nvPr/>
        </p:nvSpPr>
        <p:spPr>
          <a:xfrm>
            <a:off x="5562600" y="1299210"/>
            <a:ext cx="342900" cy="55245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Flowchart: Process 5">
            <a:extLst>
              <a:ext uri="{FF2B5EF4-FFF2-40B4-BE49-F238E27FC236}">
                <a16:creationId xmlns:a16="http://schemas.microsoft.com/office/drawing/2014/main" id="{BF15FAC9-130E-C94E-76D9-72DFE838F532}"/>
              </a:ext>
            </a:extLst>
          </p:cNvPr>
          <p:cNvSpPr/>
          <p:nvPr/>
        </p:nvSpPr>
        <p:spPr>
          <a:xfrm>
            <a:off x="3181350" y="1882140"/>
            <a:ext cx="3448050" cy="6191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setZipCode(),setStreet(),setCity(),setState(),setCountry()</a:t>
            </a:r>
            <a:endParaRPr lang="en-US" sz="1100" kern="100">
              <a:effectLst/>
              <a:ea typeface="Corbel" panose="020B0503020204020204" pitchFamily="34" charset="0"/>
              <a:cs typeface="Times New Roman" panose="02020603050405020304" pitchFamily="18" charset="0"/>
            </a:endParaRPr>
          </a:p>
        </p:txBody>
      </p:sp>
      <p:sp>
        <p:nvSpPr>
          <p:cNvPr id="7" name="Arrow: Down 6">
            <a:extLst>
              <a:ext uri="{FF2B5EF4-FFF2-40B4-BE49-F238E27FC236}">
                <a16:creationId xmlns:a16="http://schemas.microsoft.com/office/drawing/2014/main" id="{23F4A577-38D5-F741-99F9-D7CEB216C674}"/>
              </a:ext>
            </a:extLst>
          </p:cNvPr>
          <p:cNvSpPr/>
          <p:nvPr/>
        </p:nvSpPr>
        <p:spPr>
          <a:xfrm>
            <a:off x="5572125" y="2442210"/>
            <a:ext cx="285750" cy="40957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Flowchart: Data 7">
            <a:extLst>
              <a:ext uri="{FF2B5EF4-FFF2-40B4-BE49-F238E27FC236}">
                <a16:creationId xmlns:a16="http://schemas.microsoft.com/office/drawing/2014/main" id="{362E285E-4B49-765B-D274-F2225104D693}"/>
              </a:ext>
            </a:extLst>
          </p:cNvPr>
          <p:cNvSpPr/>
          <p:nvPr/>
        </p:nvSpPr>
        <p:spPr>
          <a:xfrm>
            <a:off x="2743200" y="2804160"/>
            <a:ext cx="4705350" cy="100965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Insert empid,employee_name,employee_email,employee_phone,</a:t>
            </a:r>
            <a:endParaRPr lang="en-US" sz="1100" kern="100">
              <a:effectLst/>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pPr>
            <a:r>
              <a:rPr lang="en-US" sz="1100" b="1"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Address.address</a:t>
            </a:r>
            <a:endParaRPr lang="en-US" sz="1100" kern="100">
              <a:effectLst/>
              <a:ea typeface="Corbel" panose="020B0503020204020204" pitchFamily="34" charset="0"/>
              <a:cs typeface="Times New Roman" panose="02020603050405020304" pitchFamily="18" charset="0"/>
            </a:endParaRPr>
          </a:p>
        </p:txBody>
      </p:sp>
      <p:sp>
        <p:nvSpPr>
          <p:cNvPr id="9" name="Arrow: Down 8">
            <a:extLst>
              <a:ext uri="{FF2B5EF4-FFF2-40B4-BE49-F238E27FC236}">
                <a16:creationId xmlns:a16="http://schemas.microsoft.com/office/drawing/2014/main" id="{56566802-925B-1CCB-241D-5DA76CBDEC1C}"/>
              </a:ext>
            </a:extLst>
          </p:cNvPr>
          <p:cNvSpPr/>
          <p:nvPr/>
        </p:nvSpPr>
        <p:spPr>
          <a:xfrm>
            <a:off x="6619875" y="3509010"/>
            <a:ext cx="285750" cy="542925"/>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lowchart: Process 9">
            <a:extLst>
              <a:ext uri="{FF2B5EF4-FFF2-40B4-BE49-F238E27FC236}">
                <a16:creationId xmlns:a16="http://schemas.microsoft.com/office/drawing/2014/main" id="{1FE13C26-F272-BC72-5532-CF02445AF122}"/>
              </a:ext>
            </a:extLst>
          </p:cNvPr>
          <p:cNvSpPr/>
          <p:nvPr/>
        </p:nvSpPr>
        <p:spPr>
          <a:xfrm>
            <a:off x="3733800" y="4061460"/>
            <a:ext cx="3362325" cy="6000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setEmpid(),setEmployee_name(),setEmployee_email(),setEmployee_phone(),setAddress()</a:t>
            </a:r>
            <a:endParaRPr lang="en-US" sz="1100" kern="100">
              <a:effectLst/>
              <a:ea typeface="Corbel" panose="020B0503020204020204" pitchFamily="34" charset="0"/>
              <a:cs typeface="Times New Roman" panose="02020603050405020304" pitchFamily="18" charset="0"/>
            </a:endParaRPr>
          </a:p>
        </p:txBody>
      </p:sp>
      <p:sp>
        <p:nvSpPr>
          <p:cNvPr id="11" name="Arrow: Down 10">
            <a:extLst>
              <a:ext uri="{FF2B5EF4-FFF2-40B4-BE49-F238E27FC236}">
                <a16:creationId xmlns:a16="http://schemas.microsoft.com/office/drawing/2014/main" id="{CFF4FAF5-B3B7-733A-2206-D81F3BE199CA}"/>
              </a:ext>
            </a:extLst>
          </p:cNvPr>
          <p:cNvSpPr/>
          <p:nvPr/>
        </p:nvSpPr>
        <p:spPr>
          <a:xfrm>
            <a:off x="5010150" y="4632960"/>
            <a:ext cx="266700" cy="3429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Flowchart: Data 11">
            <a:extLst>
              <a:ext uri="{FF2B5EF4-FFF2-40B4-BE49-F238E27FC236}">
                <a16:creationId xmlns:a16="http://schemas.microsoft.com/office/drawing/2014/main" id="{A1C1B044-85C8-E634-6DB1-8D671C8D6409}"/>
              </a:ext>
            </a:extLst>
          </p:cNvPr>
          <p:cNvSpPr/>
          <p:nvPr/>
        </p:nvSpPr>
        <p:spPr>
          <a:xfrm>
            <a:off x="2843212" y="4975860"/>
            <a:ext cx="4333875" cy="7620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kern="100" dirty="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Insert department_name,no_individuals_reporting,timesheet_begin,timeSheet_end</a:t>
            </a:r>
            <a:endParaRPr lang="en-US" sz="1100" kern="100" dirty="0">
              <a:effectLst/>
              <a:ea typeface="Corbel" panose="020B0503020204020204" pitchFamily="34" charset="0"/>
              <a:cs typeface="Times New Roman" panose="02020603050405020304" pitchFamily="18" charset="0"/>
            </a:endParaRPr>
          </a:p>
        </p:txBody>
      </p:sp>
      <p:sp>
        <p:nvSpPr>
          <p:cNvPr id="13" name="Arrow: Down 12">
            <a:extLst>
              <a:ext uri="{FF2B5EF4-FFF2-40B4-BE49-F238E27FC236}">
                <a16:creationId xmlns:a16="http://schemas.microsoft.com/office/drawing/2014/main" id="{75E46D55-2D63-310F-8F99-4526BF4CCA9A}"/>
              </a:ext>
            </a:extLst>
          </p:cNvPr>
          <p:cNvSpPr/>
          <p:nvPr/>
        </p:nvSpPr>
        <p:spPr>
          <a:xfrm>
            <a:off x="2843212" y="5712142"/>
            <a:ext cx="228600" cy="31132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Rectangle 13">
            <a:extLst>
              <a:ext uri="{FF2B5EF4-FFF2-40B4-BE49-F238E27FC236}">
                <a16:creationId xmlns:a16="http://schemas.microsoft.com/office/drawing/2014/main" id="{0409537A-C46B-23A1-9D6A-88E1262C49C5}"/>
              </a:ext>
            </a:extLst>
          </p:cNvPr>
          <p:cNvSpPr/>
          <p:nvPr/>
        </p:nvSpPr>
        <p:spPr>
          <a:xfrm>
            <a:off x="2743200" y="6004560"/>
            <a:ext cx="3429614" cy="676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setDepartment_name(),setNo_individuals_reporting(),setTimeSheet_begin(),setTimeSheet_end</a:t>
            </a:r>
            <a:r>
              <a:rPr lang="en-US" sz="1100" kern="100">
                <a:effectLst/>
                <a:ea typeface="Corbel" panose="020B0503020204020204" pitchFamily="34" charset="0"/>
                <a:cs typeface="Times New Roman" panose="02020603050405020304" pitchFamily="18" charset="0"/>
              </a:rPr>
              <a:t>()</a:t>
            </a:r>
          </a:p>
        </p:txBody>
      </p:sp>
      <p:sp>
        <p:nvSpPr>
          <p:cNvPr id="15" name="Arrow: Right 14">
            <a:extLst>
              <a:ext uri="{FF2B5EF4-FFF2-40B4-BE49-F238E27FC236}">
                <a16:creationId xmlns:a16="http://schemas.microsoft.com/office/drawing/2014/main" id="{906F305D-D99D-7423-F9EF-EC53E37503D3}"/>
              </a:ext>
            </a:extLst>
          </p:cNvPr>
          <p:cNvSpPr/>
          <p:nvPr/>
        </p:nvSpPr>
        <p:spPr>
          <a:xfrm>
            <a:off x="7572375" y="4561911"/>
            <a:ext cx="581025" cy="2952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lowchart: Decision 15">
            <a:extLst>
              <a:ext uri="{FF2B5EF4-FFF2-40B4-BE49-F238E27FC236}">
                <a16:creationId xmlns:a16="http://schemas.microsoft.com/office/drawing/2014/main" id="{72616781-3F99-BE10-CF83-561226C58C69}"/>
              </a:ext>
            </a:extLst>
          </p:cNvPr>
          <p:cNvSpPr/>
          <p:nvPr/>
        </p:nvSpPr>
        <p:spPr>
          <a:xfrm>
            <a:off x="8110536" y="3994785"/>
            <a:ext cx="3219450" cy="14097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b="1"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Do you want to view inserted Employee?</a:t>
            </a:r>
            <a:endParaRPr lang="en-US" sz="1100" kern="100">
              <a:effectLst/>
              <a:ea typeface="Corbel" panose="020B0503020204020204" pitchFamily="34" charset="0"/>
              <a:cs typeface="Times New Roman" panose="02020603050405020304" pitchFamily="18" charset="0"/>
            </a:endParaRPr>
          </a:p>
        </p:txBody>
      </p:sp>
      <p:sp>
        <p:nvSpPr>
          <p:cNvPr id="17" name="Flowchart: Process 16">
            <a:extLst>
              <a:ext uri="{FF2B5EF4-FFF2-40B4-BE49-F238E27FC236}">
                <a16:creationId xmlns:a16="http://schemas.microsoft.com/office/drawing/2014/main" id="{69C1CD0E-CBF7-CD87-9BD3-6958FC0F9510}"/>
              </a:ext>
            </a:extLst>
          </p:cNvPr>
          <p:cNvSpPr/>
          <p:nvPr/>
        </p:nvSpPr>
        <p:spPr>
          <a:xfrm flipH="1">
            <a:off x="9610724" y="272415"/>
            <a:ext cx="109536" cy="3789045"/>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lowchart: Process 17">
            <a:extLst>
              <a:ext uri="{FF2B5EF4-FFF2-40B4-BE49-F238E27FC236}">
                <a16:creationId xmlns:a16="http://schemas.microsoft.com/office/drawing/2014/main" id="{A3D698ED-CEAA-23C1-09C8-678D039F389E}"/>
              </a:ext>
            </a:extLst>
          </p:cNvPr>
          <p:cNvSpPr/>
          <p:nvPr/>
        </p:nvSpPr>
        <p:spPr>
          <a:xfrm flipV="1">
            <a:off x="6096000" y="272415"/>
            <a:ext cx="3624260" cy="90488"/>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Arrow: Down 18">
            <a:extLst>
              <a:ext uri="{FF2B5EF4-FFF2-40B4-BE49-F238E27FC236}">
                <a16:creationId xmlns:a16="http://schemas.microsoft.com/office/drawing/2014/main" id="{7346E079-2ED5-3417-7121-B9562F214D9E}"/>
              </a:ext>
            </a:extLst>
          </p:cNvPr>
          <p:cNvSpPr/>
          <p:nvPr/>
        </p:nvSpPr>
        <p:spPr>
          <a:xfrm>
            <a:off x="9610724" y="5356860"/>
            <a:ext cx="209550" cy="17145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lowchart: Data 19">
            <a:extLst>
              <a:ext uri="{FF2B5EF4-FFF2-40B4-BE49-F238E27FC236}">
                <a16:creationId xmlns:a16="http://schemas.microsoft.com/office/drawing/2014/main" id="{F6D854B0-CFF2-23A5-43BD-878CDFE63772}"/>
              </a:ext>
            </a:extLst>
          </p:cNvPr>
          <p:cNvSpPr/>
          <p:nvPr/>
        </p:nvSpPr>
        <p:spPr>
          <a:xfrm>
            <a:off x="9126382" y="5537687"/>
            <a:ext cx="2524125" cy="485775"/>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kern="100">
                <a:solidFill>
                  <a:srgbClr val="2C2C2C"/>
                </a:solidFill>
                <a:effectLst/>
                <a:ea typeface="Corbel" panose="020B0503020204020204" pitchFamily="34" charset="0"/>
                <a:cs typeface="Times New Roman" panose="02020603050405020304" pitchFamily="18" charset="0"/>
              </a:rPr>
              <a:t>viewManager()</a:t>
            </a:r>
            <a:endParaRPr lang="en-US" sz="1100" kern="100">
              <a:effectLst/>
              <a:ea typeface="Corbel" panose="020B0503020204020204" pitchFamily="34" charset="0"/>
              <a:cs typeface="Times New Roman" panose="02020603050405020304" pitchFamily="18" charset="0"/>
            </a:endParaRPr>
          </a:p>
        </p:txBody>
      </p:sp>
      <p:sp>
        <p:nvSpPr>
          <p:cNvPr id="21" name="Arrow: Left 20">
            <a:extLst>
              <a:ext uri="{FF2B5EF4-FFF2-40B4-BE49-F238E27FC236}">
                <a16:creationId xmlns:a16="http://schemas.microsoft.com/office/drawing/2014/main" id="{477AF432-E781-D399-3D91-D3F21CD08D19}"/>
              </a:ext>
            </a:extLst>
          </p:cNvPr>
          <p:cNvSpPr/>
          <p:nvPr/>
        </p:nvSpPr>
        <p:spPr>
          <a:xfrm>
            <a:off x="9298805" y="6342697"/>
            <a:ext cx="1125741" cy="14688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Oval 21">
            <a:extLst>
              <a:ext uri="{FF2B5EF4-FFF2-40B4-BE49-F238E27FC236}">
                <a16:creationId xmlns:a16="http://schemas.microsoft.com/office/drawing/2014/main" id="{37C184D9-E3FA-05F8-C88C-BB3707C77788}"/>
              </a:ext>
            </a:extLst>
          </p:cNvPr>
          <p:cNvSpPr/>
          <p:nvPr/>
        </p:nvSpPr>
        <p:spPr>
          <a:xfrm>
            <a:off x="7298555" y="6223635"/>
            <a:ext cx="20002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kern="100">
                <a:solidFill>
                  <a:srgbClr val="2C2C2C"/>
                </a:solidFill>
                <a:effectLst/>
                <a:latin typeface="Arial Black" panose="020B0A04020102020204" pitchFamily="34" charset="0"/>
                <a:ea typeface="Corbel" panose="020B0503020204020204" pitchFamily="34" charset="0"/>
                <a:cs typeface="Times New Roman" panose="02020603050405020304" pitchFamily="18" charset="0"/>
              </a:rPr>
              <a:t>Stop </a:t>
            </a:r>
            <a:endParaRPr lang="en-US" sz="1100" kern="100">
              <a:effectLst/>
              <a:ea typeface="Corbel" panose="020B050302020402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D3E50289-F950-B8DD-B9EF-8695FD3D14BD}"/>
              </a:ext>
            </a:extLst>
          </p:cNvPr>
          <p:cNvSpPr/>
          <p:nvPr/>
        </p:nvSpPr>
        <p:spPr>
          <a:xfrm>
            <a:off x="3181351" y="51435"/>
            <a:ext cx="2846588" cy="876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BF9186-B9B1-9038-CBE1-E1BCAD108990}"/>
              </a:ext>
            </a:extLst>
          </p:cNvPr>
          <p:cNvSpPr/>
          <p:nvPr/>
        </p:nvSpPr>
        <p:spPr>
          <a:xfrm>
            <a:off x="6172814" y="6004559"/>
            <a:ext cx="144528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6A02E94-7238-72BF-5411-BC61DC6430B4}"/>
              </a:ext>
            </a:extLst>
          </p:cNvPr>
          <p:cNvSpPr/>
          <p:nvPr/>
        </p:nvSpPr>
        <p:spPr>
          <a:xfrm>
            <a:off x="7572375" y="4618672"/>
            <a:ext cx="45719" cy="1404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0DA00A-F920-677B-8E37-D03B86A837E6}"/>
              </a:ext>
            </a:extLst>
          </p:cNvPr>
          <p:cNvSpPr/>
          <p:nvPr/>
        </p:nvSpPr>
        <p:spPr>
          <a:xfrm>
            <a:off x="10333608" y="6032839"/>
            <a:ext cx="90938" cy="4381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4A7E14A-C316-0D31-4CB6-16FE27961A40}"/>
              </a:ext>
            </a:extLst>
          </p:cNvPr>
          <p:cNvSpPr txBox="1"/>
          <p:nvPr/>
        </p:nvSpPr>
        <p:spPr>
          <a:xfrm>
            <a:off x="9820273" y="219881"/>
            <a:ext cx="2173459" cy="1867627"/>
          </a:xfrm>
          <a:prstGeom prst="rect">
            <a:avLst/>
          </a:prstGeom>
          <a:noFill/>
        </p:spPr>
        <p:txBody>
          <a:bodyPr wrap="square">
            <a:spAutoFit/>
          </a:bodyPr>
          <a:lstStyle/>
          <a:p>
            <a:pPr marL="742950" marR="0" lvl="1" indent="-285750">
              <a:lnSpc>
                <a:spcPct val="107000"/>
              </a:lnSpc>
              <a:spcBef>
                <a:spcPts val="0"/>
              </a:spcBef>
              <a:spcAft>
                <a:spcPts val="0"/>
              </a:spcAft>
              <a:buFont typeface="+mj-lt"/>
              <a:buAutoNum type="arabicPeriod"/>
              <a:tabLst>
                <a:tab pos="1029335" algn="l"/>
                <a:tab pos="2400300" algn="l"/>
              </a:tabLst>
            </a:pPr>
            <a:r>
              <a:rPr lang="en-IN" sz="1600" b="1" dirty="0">
                <a:effectLst/>
                <a:latin typeface="Times New Roman" panose="02020603050405020304" pitchFamily="18" charset="0"/>
                <a:ea typeface="Calibri" panose="020F0502020204030204" pitchFamily="34" charset="0"/>
              </a:rPr>
              <a:t>FLOW CHART</a:t>
            </a:r>
            <a:endParaRPr lang="en-US" sz="1100" dirty="0">
              <a:effectLst/>
              <a:latin typeface="Calibri" panose="020F0502020204030204" pitchFamily="34" charset="0"/>
              <a:ea typeface="Calibri" panose="020F0502020204030204" pitchFamily="34" charset="0"/>
            </a:endParaRPr>
          </a:p>
          <a:p>
            <a:pPr marL="1943100" marR="0">
              <a:lnSpc>
                <a:spcPct val="107000"/>
              </a:lnSpc>
              <a:spcBef>
                <a:spcPts val="0"/>
              </a:spcBef>
              <a:spcAft>
                <a:spcPts val="0"/>
              </a:spcAft>
              <a:tabLst>
                <a:tab pos="1029335" algn="l"/>
                <a:tab pos="2400300" algn="l"/>
              </a:tabLst>
            </a:pPr>
            <a:r>
              <a:rPr lang="en-IN" sz="1600" b="1" dirty="0">
                <a:effectLst/>
                <a:latin typeface="Times New Roman" panose="02020603050405020304" pitchFamily="18"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r>
              <a:rPr lang="en-US" sz="1600" b="1" dirty="0">
                <a:effectLst/>
                <a:latin typeface="Times New Roman" panose="02020603050405020304" pitchFamily="18" charset="0"/>
                <a:ea typeface="Corbel" panose="020B0503020204020204" pitchFamily="34" charset="0"/>
              </a:rPr>
              <a:t>	[Modular Representation To denote logical workflow</a:t>
            </a:r>
            <a:endParaRPr lang="en-US" dirty="0"/>
          </a:p>
        </p:txBody>
      </p:sp>
    </p:spTree>
    <p:extLst>
      <p:ext uri="{BB962C8B-B14F-4D97-AF65-F5344CB8AC3E}">
        <p14:creationId xmlns:p14="http://schemas.microsoft.com/office/powerpoint/2010/main" val="79896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lowchart: Process 30">
            <a:extLst>
              <a:ext uri="{FF2B5EF4-FFF2-40B4-BE49-F238E27FC236}">
                <a16:creationId xmlns:a16="http://schemas.microsoft.com/office/drawing/2014/main" id="{469F576E-6F61-CE7D-EBDB-CDDBFD5F3179}"/>
              </a:ext>
            </a:extLst>
          </p:cNvPr>
          <p:cNvSpPr/>
          <p:nvPr/>
        </p:nvSpPr>
        <p:spPr>
          <a:xfrm>
            <a:off x="4410075" y="-44479"/>
            <a:ext cx="3728988" cy="3021991"/>
          </a:xfrm>
          <a:prstGeom prst="flowChartProcess">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2" name="Straight Connector 31">
            <a:extLst>
              <a:ext uri="{FF2B5EF4-FFF2-40B4-BE49-F238E27FC236}">
                <a16:creationId xmlns:a16="http://schemas.microsoft.com/office/drawing/2014/main" id="{4A053FCF-D846-412E-033A-8A17A77C3CC9}"/>
              </a:ext>
            </a:extLst>
          </p:cNvPr>
          <p:cNvCxnSpPr>
            <a:cxnSpLocks/>
          </p:cNvCxnSpPr>
          <p:nvPr/>
        </p:nvCxnSpPr>
        <p:spPr>
          <a:xfrm flipV="1">
            <a:off x="4381500" y="312450"/>
            <a:ext cx="3756813" cy="2346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39547FA-4BA7-CBD7-18DA-17DE182FCF29}"/>
              </a:ext>
            </a:extLst>
          </p:cNvPr>
          <p:cNvCxnSpPr>
            <a:cxnSpLocks/>
          </p:cNvCxnSpPr>
          <p:nvPr/>
        </p:nvCxnSpPr>
        <p:spPr>
          <a:xfrm flipV="1">
            <a:off x="4410075" y="1311305"/>
            <a:ext cx="3700413" cy="126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B21F745A-3442-8F32-2070-D24AD3CA30E9}"/>
              </a:ext>
            </a:extLst>
          </p:cNvPr>
          <p:cNvSpPr/>
          <p:nvPr/>
        </p:nvSpPr>
        <p:spPr>
          <a:xfrm>
            <a:off x="2486025" y="3143885"/>
            <a:ext cx="3276600" cy="3663344"/>
          </a:xfrm>
          <a:prstGeom prst="flowChartProcess">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kern="100">
                <a:effectLst/>
                <a:latin typeface="Times New Roman" panose="02020603050405020304" pitchFamily="18" charset="0"/>
                <a:ea typeface="Corbel" panose="020B0503020204020204" pitchFamily="34" charset="0"/>
                <a:cs typeface="Times New Roman" panose="02020603050405020304" pitchFamily="18" charset="0"/>
              </a:rPr>
              <a:t>)ry()</a:t>
            </a:r>
            <a:endParaRPr lang="en-US" sz="1100" kern="100">
              <a:effectLst/>
              <a:ea typeface="Corbel" panose="020B0503020204020204" pitchFamily="34" charset="0"/>
              <a:cs typeface="Times New Roman" panose="02020603050405020304" pitchFamily="18" charset="0"/>
            </a:endParaRPr>
          </a:p>
        </p:txBody>
      </p:sp>
      <p:sp>
        <p:nvSpPr>
          <p:cNvPr id="35" name="Flowchart: Process 34">
            <a:extLst>
              <a:ext uri="{FF2B5EF4-FFF2-40B4-BE49-F238E27FC236}">
                <a16:creationId xmlns:a16="http://schemas.microsoft.com/office/drawing/2014/main" id="{C5C8BF74-D9A6-D295-E7C2-0CF1575546CE}"/>
              </a:ext>
            </a:extLst>
          </p:cNvPr>
          <p:cNvSpPr/>
          <p:nvPr/>
        </p:nvSpPr>
        <p:spPr>
          <a:xfrm>
            <a:off x="8425952" y="3145112"/>
            <a:ext cx="3124200" cy="3510945"/>
          </a:xfrm>
          <a:prstGeom prst="flowChartProcess">
            <a:avLst/>
          </a:prstGeom>
          <a:noFill/>
          <a:ln w="381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36" name="Straight Connector 35">
            <a:extLst>
              <a:ext uri="{FF2B5EF4-FFF2-40B4-BE49-F238E27FC236}">
                <a16:creationId xmlns:a16="http://schemas.microsoft.com/office/drawing/2014/main" id="{5783F77A-F5E8-1A0C-E4BA-B3AE0F3CF6FB}"/>
              </a:ext>
            </a:extLst>
          </p:cNvPr>
          <p:cNvCxnSpPr/>
          <p:nvPr/>
        </p:nvCxnSpPr>
        <p:spPr>
          <a:xfrm flipH="1">
            <a:off x="3629025" y="1020445"/>
            <a:ext cx="771525"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3A020CA-B1A2-36DE-840C-F212B83BA4D8}"/>
              </a:ext>
            </a:extLst>
          </p:cNvPr>
          <p:cNvCxnSpPr>
            <a:cxnSpLocks/>
          </p:cNvCxnSpPr>
          <p:nvPr/>
        </p:nvCxnSpPr>
        <p:spPr>
          <a:xfrm flipH="1">
            <a:off x="3629025" y="1038225"/>
            <a:ext cx="8890" cy="21056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94B4AB3-DD79-3C69-1D4E-973500F58B68}"/>
              </a:ext>
            </a:extLst>
          </p:cNvPr>
          <p:cNvCxnSpPr>
            <a:cxnSpLocks/>
            <a:stCxn id="46" idx="3"/>
          </p:cNvCxnSpPr>
          <p:nvPr/>
        </p:nvCxnSpPr>
        <p:spPr>
          <a:xfrm>
            <a:off x="8671714" y="925194"/>
            <a:ext cx="21511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B9438B3-D7FF-AB8B-6DCD-434154F6FFFF}"/>
              </a:ext>
            </a:extLst>
          </p:cNvPr>
          <p:cNvCxnSpPr/>
          <p:nvPr/>
        </p:nvCxnSpPr>
        <p:spPr>
          <a:xfrm flipH="1">
            <a:off x="8857615" y="914400"/>
            <a:ext cx="19050" cy="22479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42F1BEA-6220-A1F2-4905-F6EA9BAC4966}"/>
              </a:ext>
            </a:extLst>
          </p:cNvPr>
          <p:cNvCxnSpPr/>
          <p:nvPr/>
        </p:nvCxnSpPr>
        <p:spPr>
          <a:xfrm flipV="1">
            <a:off x="2486025" y="3590290"/>
            <a:ext cx="3257550" cy="285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5A31B2-EB04-D05F-BE37-3CAE52143FA9}"/>
              </a:ext>
            </a:extLst>
          </p:cNvPr>
          <p:cNvCxnSpPr/>
          <p:nvPr/>
        </p:nvCxnSpPr>
        <p:spPr>
          <a:xfrm>
            <a:off x="8405013" y="3572510"/>
            <a:ext cx="3133725" cy="38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050754-502C-B552-07EA-C7CEE6F93178}"/>
              </a:ext>
            </a:extLst>
          </p:cNvPr>
          <p:cNvCxnSpPr/>
          <p:nvPr/>
        </p:nvCxnSpPr>
        <p:spPr>
          <a:xfrm>
            <a:off x="2533650" y="4617720"/>
            <a:ext cx="3209925"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 Box 2">
            <a:extLst>
              <a:ext uri="{FF2B5EF4-FFF2-40B4-BE49-F238E27FC236}">
                <a16:creationId xmlns:a16="http://schemas.microsoft.com/office/drawing/2014/main" id="{407CECA5-BB16-0CBB-6BA2-23B6C281863F}"/>
              </a:ext>
            </a:extLst>
          </p:cNvPr>
          <p:cNvSpPr txBox="1">
            <a:spLocks noChangeArrowheads="1"/>
          </p:cNvSpPr>
          <p:nvPr/>
        </p:nvSpPr>
        <p:spPr bwMode="auto">
          <a:xfrm>
            <a:off x="8982075" y="1955165"/>
            <a:ext cx="514350" cy="41465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b="1" kern="100">
                <a:effectLst/>
                <a:latin typeface="Arial Black" panose="020B0A04020102020204" pitchFamily="34" charset="0"/>
                <a:ea typeface="Corbel" panose="020B0503020204020204" pitchFamily="34" charset="0"/>
                <a:cs typeface="Times New Roman" panose="02020603050405020304" pitchFamily="18" charset="0"/>
              </a:rPr>
              <a:t>IS-A</a:t>
            </a:r>
            <a:endParaRPr lang="en-US" sz="1100" kern="10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44" name="Text Box 2">
            <a:extLst>
              <a:ext uri="{FF2B5EF4-FFF2-40B4-BE49-F238E27FC236}">
                <a16:creationId xmlns:a16="http://schemas.microsoft.com/office/drawing/2014/main" id="{47397A52-09D5-FD26-D99F-DB984A78179B}"/>
              </a:ext>
            </a:extLst>
          </p:cNvPr>
          <p:cNvSpPr txBox="1">
            <a:spLocks noChangeArrowheads="1"/>
          </p:cNvSpPr>
          <p:nvPr/>
        </p:nvSpPr>
        <p:spPr bwMode="auto">
          <a:xfrm>
            <a:off x="2905125" y="2145665"/>
            <a:ext cx="704850" cy="41465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US" sz="1100" b="1" kern="100">
                <a:effectLst/>
                <a:latin typeface="Arial Black" panose="020B0A04020102020204" pitchFamily="34" charset="0"/>
                <a:ea typeface="Corbel" panose="020B0503020204020204" pitchFamily="34" charset="0"/>
                <a:cs typeface="Times New Roman" panose="02020603050405020304" pitchFamily="18" charset="0"/>
              </a:rPr>
              <a:t>HAS-A</a:t>
            </a:r>
            <a:endParaRPr lang="en-US" sz="1100" kern="100">
              <a:effectLst/>
              <a:latin typeface="Corbel" panose="020B0503020204020204" pitchFamily="34" charset="0"/>
              <a:ea typeface="Corbel" panose="020B0503020204020204" pitchFamily="34" charset="0"/>
              <a:cs typeface="Times New Roman" panose="02020603050405020304" pitchFamily="18" charset="0"/>
            </a:endParaRPr>
          </a:p>
        </p:txBody>
      </p:sp>
      <p:cxnSp>
        <p:nvCxnSpPr>
          <p:cNvPr id="45" name="Straight Connector 44">
            <a:extLst>
              <a:ext uri="{FF2B5EF4-FFF2-40B4-BE49-F238E27FC236}">
                <a16:creationId xmlns:a16="http://schemas.microsoft.com/office/drawing/2014/main" id="{44709F1B-A77C-3C27-77A3-77EAFBC4AC5D}"/>
              </a:ext>
            </a:extLst>
          </p:cNvPr>
          <p:cNvCxnSpPr/>
          <p:nvPr/>
        </p:nvCxnSpPr>
        <p:spPr>
          <a:xfrm>
            <a:off x="8414537" y="4800387"/>
            <a:ext cx="3114675"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87A30669-7354-7568-810E-4304681F056E}"/>
              </a:ext>
            </a:extLst>
          </p:cNvPr>
          <p:cNvSpPr/>
          <p:nvPr/>
        </p:nvSpPr>
        <p:spPr>
          <a:xfrm rot="16200000">
            <a:off x="8076401" y="658495"/>
            <a:ext cx="657225" cy="533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49" name="Straight Connector 48">
            <a:extLst>
              <a:ext uri="{FF2B5EF4-FFF2-40B4-BE49-F238E27FC236}">
                <a16:creationId xmlns:a16="http://schemas.microsoft.com/office/drawing/2014/main" id="{ED81FFBF-E355-651E-4AEC-9768639C43EC}"/>
              </a:ext>
            </a:extLst>
          </p:cNvPr>
          <p:cNvCxnSpPr/>
          <p:nvPr/>
        </p:nvCxnSpPr>
        <p:spPr>
          <a:xfrm flipH="1">
            <a:off x="1740597" y="2959735"/>
            <a:ext cx="22"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962A5D5-CD01-6CFF-B084-174C08D1141C}"/>
              </a:ext>
            </a:extLst>
          </p:cNvPr>
          <p:cNvCxnSpPr/>
          <p:nvPr/>
        </p:nvCxnSpPr>
        <p:spPr>
          <a:xfrm>
            <a:off x="6027986" y="2864485"/>
            <a:ext cx="1136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Isosceles Triangle 54">
            <a:extLst>
              <a:ext uri="{FF2B5EF4-FFF2-40B4-BE49-F238E27FC236}">
                <a16:creationId xmlns:a16="http://schemas.microsoft.com/office/drawing/2014/main" id="{0823D157-2A47-345C-B6D2-A1CB3EB9521E}"/>
              </a:ext>
            </a:extLst>
          </p:cNvPr>
          <p:cNvSpPr/>
          <p:nvPr/>
        </p:nvSpPr>
        <p:spPr>
          <a:xfrm rot="16200000">
            <a:off x="5730523" y="2769006"/>
            <a:ext cx="206933" cy="5580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Rectangle 41">
            <a:extLst>
              <a:ext uri="{FF2B5EF4-FFF2-40B4-BE49-F238E27FC236}">
                <a16:creationId xmlns:a16="http://schemas.microsoft.com/office/drawing/2014/main" id="{D2AA37D4-AA4A-7C1F-04A0-FF1969981AA8}"/>
              </a:ext>
            </a:extLst>
          </p:cNvPr>
          <p:cNvSpPr>
            <a:spLocks noChangeArrowheads="1"/>
          </p:cNvSpPr>
          <p:nvPr/>
        </p:nvSpPr>
        <p:spPr bwMode="auto">
          <a:xfrm>
            <a:off x="4476751" y="-129545"/>
            <a:ext cx="12755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2">
            <a:extLst>
              <a:ext uri="{FF2B5EF4-FFF2-40B4-BE49-F238E27FC236}">
                <a16:creationId xmlns:a16="http://schemas.microsoft.com/office/drawing/2014/main" id="{E96BC42B-67FF-73DA-F5B6-F3FE58AE2371}"/>
              </a:ext>
            </a:extLst>
          </p:cNvPr>
          <p:cNvSpPr>
            <a:spLocks noChangeArrowheads="1"/>
          </p:cNvSpPr>
          <p:nvPr/>
        </p:nvSpPr>
        <p:spPr bwMode="auto">
          <a:xfrm>
            <a:off x="4572412" y="-288173"/>
            <a:ext cx="2154313"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+empid: Integer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8" name="Rectangle 43">
            <a:extLst>
              <a:ext uri="{FF2B5EF4-FFF2-40B4-BE49-F238E27FC236}">
                <a16:creationId xmlns:a16="http://schemas.microsoft.com/office/drawing/2014/main" id="{ABD602E4-02B8-1DAE-C9E6-9DA99DF1603C}"/>
              </a:ext>
            </a:extLst>
          </p:cNvPr>
          <p:cNvSpPr>
            <a:spLocks noChangeArrowheads="1"/>
          </p:cNvSpPr>
          <p:nvPr/>
        </p:nvSpPr>
        <p:spPr bwMode="auto">
          <a:xfrm>
            <a:off x="4577840" y="326390"/>
            <a:ext cx="3089575"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 pos="49625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 pos="4962525" algn="l"/>
              </a:tabLst>
            </a:pPr>
            <a:endPar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 pos="4962525"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employee_name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String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 pos="4962525"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employee_email:String</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 pos="49625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44">
            <a:extLst>
              <a:ext uri="{FF2B5EF4-FFF2-40B4-BE49-F238E27FC236}">
                <a16:creationId xmlns:a16="http://schemas.microsoft.com/office/drawing/2014/main" id="{35868093-9A85-A231-52CD-C72F4DCA57B2}"/>
              </a:ext>
            </a:extLst>
          </p:cNvPr>
          <p:cNvSpPr>
            <a:spLocks noChangeArrowheads="1"/>
          </p:cNvSpPr>
          <p:nvPr/>
        </p:nvSpPr>
        <p:spPr bwMode="auto">
          <a:xfrm>
            <a:off x="4532626" y="863015"/>
            <a:ext cx="236262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employee_phone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String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project_name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String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0" name="Rectangle 45">
            <a:extLst>
              <a:ext uri="{FF2B5EF4-FFF2-40B4-BE49-F238E27FC236}">
                <a16:creationId xmlns:a16="http://schemas.microsoft.com/office/drawing/2014/main" id="{71E843C6-ED1C-756D-3F27-5E2925A2A395}"/>
              </a:ext>
            </a:extLst>
          </p:cNvPr>
          <p:cNvSpPr>
            <a:spLocks noChangeArrowheads="1"/>
          </p:cNvSpPr>
          <p:nvPr/>
        </p:nvSpPr>
        <p:spPr bwMode="auto">
          <a:xfrm>
            <a:off x="4472319" y="1076594"/>
            <a:ext cx="3443165"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setEmpid</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(Integer empid)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getEmpid</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setEmployee_name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(String </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employee_name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DF1D20EF-0D4E-4E26-A41C-EBEA061A9C10}"/>
              </a:ext>
            </a:extLst>
          </p:cNvPr>
          <p:cNvSpPr>
            <a:spLocks noChangeArrowheads="1"/>
          </p:cNvSpPr>
          <p:nvPr/>
        </p:nvSpPr>
        <p:spPr bwMode="auto">
          <a:xfrm>
            <a:off x="4472319" y="1708884"/>
            <a:ext cx="210945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getEmployee_name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2" name="Rectangle 49">
            <a:extLst>
              <a:ext uri="{FF2B5EF4-FFF2-40B4-BE49-F238E27FC236}">
                <a16:creationId xmlns:a16="http://schemas.microsoft.com/office/drawing/2014/main" id="{FFEE965A-EFD1-05E7-1042-8AD5A6C8B07D}"/>
              </a:ext>
            </a:extLst>
          </p:cNvPr>
          <p:cNvSpPr>
            <a:spLocks noChangeArrowheads="1"/>
          </p:cNvSpPr>
          <p:nvPr/>
        </p:nvSpPr>
        <p:spPr bwMode="auto">
          <a:xfrm>
            <a:off x="4429125" y="1921126"/>
            <a:ext cx="33222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setEmployee_email</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(String </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employee_email</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getEmployee_email</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setEmployee_phone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(String </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employee_phone</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getEmployee_phone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setAddress</a:t>
            </a:r>
            <a:r>
              <a:rPr kumimoji="0" lang="en-US" altLang="en-US" sz="11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(Address address)</a:t>
            </a:r>
            <a:r>
              <a:rPr kumimoji="0" lang="en-US" altLang="en-US" sz="11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1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getAddress</a:t>
            </a:r>
            <a:r>
              <a:rPr kumimoji="0" lang="en-US" altLang="en-US" sz="11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6" name="Straight Connector 85">
            <a:extLst>
              <a:ext uri="{FF2B5EF4-FFF2-40B4-BE49-F238E27FC236}">
                <a16:creationId xmlns:a16="http://schemas.microsoft.com/office/drawing/2014/main" id="{0E6FF944-4519-7CA9-3768-A7E4FB2942CC}"/>
              </a:ext>
            </a:extLst>
          </p:cNvPr>
          <p:cNvCxnSpPr/>
          <p:nvPr/>
        </p:nvCxnSpPr>
        <p:spPr>
          <a:xfrm flipV="1">
            <a:off x="3260191" y="8474074"/>
            <a:ext cx="3257550" cy="285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12938A-B31F-CB29-A894-8C8E96093BB4}"/>
              </a:ext>
            </a:extLst>
          </p:cNvPr>
          <p:cNvCxnSpPr/>
          <p:nvPr/>
        </p:nvCxnSpPr>
        <p:spPr>
          <a:xfrm>
            <a:off x="7307681" y="8485504"/>
            <a:ext cx="3133725" cy="381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7B7D8C1-C8D4-EA44-EC69-01ACD934A3D5}"/>
              </a:ext>
            </a:extLst>
          </p:cNvPr>
          <p:cNvCxnSpPr/>
          <p:nvPr/>
        </p:nvCxnSpPr>
        <p:spPr>
          <a:xfrm>
            <a:off x="3307816" y="9501504"/>
            <a:ext cx="3209925"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50EC8AE-CA36-7D3A-087A-0E064994BDEC}"/>
              </a:ext>
            </a:extLst>
          </p:cNvPr>
          <p:cNvCxnSpPr/>
          <p:nvPr/>
        </p:nvCxnSpPr>
        <p:spPr>
          <a:xfrm>
            <a:off x="7317841" y="9484994"/>
            <a:ext cx="3114675"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54">
            <a:extLst>
              <a:ext uri="{FF2B5EF4-FFF2-40B4-BE49-F238E27FC236}">
                <a16:creationId xmlns:a16="http://schemas.microsoft.com/office/drawing/2014/main" id="{8F81AD68-4CB2-2EA2-5C8D-5DDA64C31AFE}"/>
              </a:ext>
            </a:extLst>
          </p:cNvPr>
          <p:cNvSpPr>
            <a:spLocks noChangeArrowheads="1"/>
          </p:cNvSpPr>
          <p:nvPr/>
        </p:nvSpPr>
        <p:spPr bwMode="auto">
          <a:xfrm rot="10800000" flipV="1">
            <a:off x="3336003" y="2858402"/>
            <a:ext cx="8227365"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1pPr>
            <a:lvl2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2pPr>
            <a:lvl3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3pPr>
            <a:lvl4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4pPr>
            <a:lvl5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5pPr>
            <a:lvl6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6pPr>
            <a:lvl7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7pPr>
            <a:lvl8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8pPr>
            <a:lvl9pPr eaLnBrk="0" fontAlgn="base" hangingPunct="0">
              <a:spcBef>
                <a:spcPct val="0"/>
              </a:spcBef>
              <a:spcAft>
                <a:spcPct val="0"/>
              </a:spcAft>
              <a:tabLst>
                <a:tab pos="933450" algn="l"/>
                <a:tab pos="594360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933450" algn="l"/>
                <a:tab pos="5943600" algn="r"/>
              </a:tabLst>
            </a:pPr>
            <a:r>
              <a:rPr kumimoji="0" lang="en-US" altLang="en-US" sz="11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1                                                                                                                                                                          1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933450" algn="l"/>
                <a:tab pos="5943600" algn="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55">
            <a:extLst>
              <a:ext uri="{FF2B5EF4-FFF2-40B4-BE49-F238E27FC236}">
                <a16:creationId xmlns:a16="http://schemas.microsoft.com/office/drawing/2014/main" id="{2110B6FE-E0EC-B320-6A6E-D87827A1D0F5}"/>
              </a:ext>
            </a:extLst>
          </p:cNvPr>
          <p:cNvSpPr>
            <a:spLocks noChangeArrowheads="1"/>
          </p:cNvSpPr>
          <p:nvPr/>
        </p:nvSpPr>
        <p:spPr bwMode="auto">
          <a:xfrm>
            <a:off x="2575714" y="3229007"/>
            <a:ext cx="724749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010025" algn="l"/>
              </a:tabLst>
              <a:defRPr>
                <a:solidFill>
                  <a:schemeClr val="tx1"/>
                </a:solidFill>
                <a:latin typeface="Arial" panose="020B0604020202020204" pitchFamily="34" charset="0"/>
              </a:defRPr>
            </a:lvl1pPr>
            <a:lvl2pPr eaLnBrk="0" fontAlgn="base" hangingPunct="0">
              <a:spcBef>
                <a:spcPct val="0"/>
              </a:spcBef>
              <a:spcAft>
                <a:spcPct val="0"/>
              </a:spcAft>
              <a:tabLst>
                <a:tab pos="4010025" algn="l"/>
              </a:tabLst>
              <a:defRPr>
                <a:solidFill>
                  <a:schemeClr val="tx1"/>
                </a:solidFill>
                <a:latin typeface="Arial" panose="020B0604020202020204" pitchFamily="34" charset="0"/>
              </a:defRPr>
            </a:lvl2pPr>
            <a:lvl3pPr eaLnBrk="0" fontAlgn="base" hangingPunct="0">
              <a:spcBef>
                <a:spcPct val="0"/>
              </a:spcBef>
              <a:spcAft>
                <a:spcPct val="0"/>
              </a:spcAft>
              <a:tabLst>
                <a:tab pos="4010025" algn="l"/>
              </a:tabLst>
              <a:defRPr>
                <a:solidFill>
                  <a:schemeClr val="tx1"/>
                </a:solidFill>
                <a:latin typeface="Arial" panose="020B0604020202020204" pitchFamily="34" charset="0"/>
              </a:defRPr>
            </a:lvl3pPr>
            <a:lvl4pPr eaLnBrk="0" fontAlgn="base" hangingPunct="0">
              <a:spcBef>
                <a:spcPct val="0"/>
              </a:spcBef>
              <a:spcAft>
                <a:spcPct val="0"/>
              </a:spcAft>
              <a:tabLst>
                <a:tab pos="4010025" algn="l"/>
              </a:tabLst>
              <a:defRPr>
                <a:solidFill>
                  <a:schemeClr val="tx1"/>
                </a:solidFill>
                <a:latin typeface="Arial" panose="020B0604020202020204" pitchFamily="34" charset="0"/>
              </a:defRPr>
            </a:lvl4pPr>
            <a:lvl5pPr eaLnBrk="0" fontAlgn="base" hangingPunct="0">
              <a:spcBef>
                <a:spcPct val="0"/>
              </a:spcBef>
              <a:spcAft>
                <a:spcPct val="0"/>
              </a:spcAft>
              <a:tabLst>
                <a:tab pos="4010025" algn="l"/>
              </a:tabLst>
              <a:defRPr>
                <a:solidFill>
                  <a:schemeClr val="tx1"/>
                </a:solidFill>
                <a:latin typeface="Arial" panose="020B0604020202020204" pitchFamily="34" charset="0"/>
              </a:defRPr>
            </a:lvl5pPr>
            <a:lvl6pPr eaLnBrk="0" fontAlgn="base" hangingPunct="0">
              <a:spcBef>
                <a:spcPct val="0"/>
              </a:spcBef>
              <a:spcAft>
                <a:spcPct val="0"/>
              </a:spcAft>
              <a:tabLst>
                <a:tab pos="4010025" algn="l"/>
              </a:tabLst>
              <a:defRPr>
                <a:solidFill>
                  <a:schemeClr val="tx1"/>
                </a:solidFill>
                <a:latin typeface="Arial" panose="020B0604020202020204" pitchFamily="34" charset="0"/>
              </a:defRPr>
            </a:lvl6pPr>
            <a:lvl7pPr eaLnBrk="0" fontAlgn="base" hangingPunct="0">
              <a:spcBef>
                <a:spcPct val="0"/>
              </a:spcBef>
              <a:spcAft>
                <a:spcPct val="0"/>
              </a:spcAft>
              <a:tabLst>
                <a:tab pos="4010025" algn="l"/>
              </a:tabLst>
              <a:defRPr>
                <a:solidFill>
                  <a:schemeClr val="tx1"/>
                </a:solidFill>
                <a:latin typeface="Arial" panose="020B0604020202020204" pitchFamily="34" charset="0"/>
              </a:defRPr>
            </a:lvl7pPr>
            <a:lvl8pPr eaLnBrk="0" fontAlgn="base" hangingPunct="0">
              <a:spcBef>
                <a:spcPct val="0"/>
              </a:spcBef>
              <a:spcAft>
                <a:spcPct val="0"/>
              </a:spcAft>
              <a:tabLst>
                <a:tab pos="4010025" algn="l"/>
              </a:tabLst>
              <a:defRPr>
                <a:solidFill>
                  <a:schemeClr val="tx1"/>
                </a:solidFill>
                <a:latin typeface="Arial" panose="020B0604020202020204" pitchFamily="34" charset="0"/>
              </a:defRPr>
            </a:lvl8pPr>
            <a:lvl9pPr eaLnBrk="0" fontAlgn="base" hangingPunct="0">
              <a:spcBef>
                <a:spcPct val="0"/>
              </a:spcBef>
              <a:spcAft>
                <a:spcPct val="0"/>
              </a:spcAft>
              <a:tabLst>
                <a:tab pos="4010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0100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Address				Manager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010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2" name="Rectangle 56">
            <a:extLst>
              <a:ext uri="{FF2B5EF4-FFF2-40B4-BE49-F238E27FC236}">
                <a16:creationId xmlns:a16="http://schemas.microsoft.com/office/drawing/2014/main" id="{9848DD17-7211-BB87-0A5F-48842311C0A5}"/>
              </a:ext>
            </a:extLst>
          </p:cNvPr>
          <p:cNvSpPr>
            <a:spLocks noChangeArrowheads="1"/>
          </p:cNvSpPr>
          <p:nvPr/>
        </p:nvSpPr>
        <p:spPr bwMode="auto">
          <a:xfrm>
            <a:off x="2764518" y="3082834"/>
            <a:ext cx="9370337"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629025" algn="l"/>
              </a:tabLst>
              <a:defRPr>
                <a:solidFill>
                  <a:schemeClr val="tx1"/>
                </a:solidFill>
                <a:latin typeface="Arial" panose="020B0604020202020204" pitchFamily="34" charset="0"/>
              </a:defRPr>
            </a:lvl1pPr>
            <a:lvl2pPr eaLnBrk="0" fontAlgn="base" hangingPunct="0">
              <a:spcBef>
                <a:spcPct val="0"/>
              </a:spcBef>
              <a:spcAft>
                <a:spcPct val="0"/>
              </a:spcAft>
              <a:tabLst>
                <a:tab pos="3629025" algn="l"/>
              </a:tabLst>
              <a:defRPr>
                <a:solidFill>
                  <a:schemeClr val="tx1"/>
                </a:solidFill>
                <a:latin typeface="Arial" panose="020B0604020202020204" pitchFamily="34" charset="0"/>
              </a:defRPr>
            </a:lvl2pPr>
            <a:lvl3pPr eaLnBrk="0" fontAlgn="base" hangingPunct="0">
              <a:spcBef>
                <a:spcPct val="0"/>
              </a:spcBef>
              <a:spcAft>
                <a:spcPct val="0"/>
              </a:spcAft>
              <a:tabLst>
                <a:tab pos="3629025" algn="l"/>
              </a:tabLst>
              <a:defRPr>
                <a:solidFill>
                  <a:schemeClr val="tx1"/>
                </a:solidFill>
                <a:latin typeface="Arial" panose="020B0604020202020204" pitchFamily="34" charset="0"/>
              </a:defRPr>
            </a:lvl3pPr>
            <a:lvl4pPr eaLnBrk="0" fontAlgn="base" hangingPunct="0">
              <a:spcBef>
                <a:spcPct val="0"/>
              </a:spcBef>
              <a:spcAft>
                <a:spcPct val="0"/>
              </a:spcAft>
              <a:tabLst>
                <a:tab pos="3629025" algn="l"/>
              </a:tabLst>
              <a:defRPr>
                <a:solidFill>
                  <a:schemeClr val="tx1"/>
                </a:solidFill>
                <a:latin typeface="Arial" panose="020B0604020202020204" pitchFamily="34" charset="0"/>
              </a:defRPr>
            </a:lvl4pPr>
            <a:lvl5pPr eaLnBrk="0" fontAlgn="base" hangingPunct="0">
              <a:spcBef>
                <a:spcPct val="0"/>
              </a:spcBef>
              <a:spcAft>
                <a:spcPct val="0"/>
              </a:spcAft>
              <a:tabLst>
                <a:tab pos="3629025" algn="l"/>
              </a:tabLst>
              <a:defRPr>
                <a:solidFill>
                  <a:schemeClr val="tx1"/>
                </a:solidFill>
                <a:latin typeface="Arial" panose="020B0604020202020204" pitchFamily="34" charset="0"/>
              </a:defRPr>
            </a:lvl5pPr>
            <a:lvl6pPr eaLnBrk="0" fontAlgn="base" hangingPunct="0">
              <a:spcBef>
                <a:spcPct val="0"/>
              </a:spcBef>
              <a:spcAft>
                <a:spcPct val="0"/>
              </a:spcAft>
              <a:tabLst>
                <a:tab pos="3629025" algn="l"/>
              </a:tabLst>
              <a:defRPr>
                <a:solidFill>
                  <a:schemeClr val="tx1"/>
                </a:solidFill>
                <a:latin typeface="Arial" panose="020B0604020202020204" pitchFamily="34" charset="0"/>
              </a:defRPr>
            </a:lvl6pPr>
            <a:lvl7pPr eaLnBrk="0" fontAlgn="base" hangingPunct="0">
              <a:spcBef>
                <a:spcPct val="0"/>
              </a:spcBef>
              <a:spcAft>
                <a:spcPct val="0"/>
              </a:spcAft>
              <a:tabLst>
                <a:tab pos="3629025" algn="l"/>
              </a:tabLst>
              <a:defRPr>
                <a:solidFill>
                  <a:schemeClr val="tx1"/>
                </a:solidFill>
                <a:latin typeface="Arial" panose="020B0604020202020204" pitchFamily="34" charset="0"/>
              </a:defRPr>
            </a:lvl7pPr>
            <a:lvl8pPr eaLnBrk="0" fontAlgn="base" hangingPunct="0">
              <a:spcBef>
                <a:spcPct val="0"/>
              </a:spcBef>
              <a:spcAft>
                <a:spcPct val="0"/>
              </a:spcAft>
              <a:tabLst>
                <a:tab pos="3629025" algn="l"/>
              </a:tabLst>
              <a:defRPr>
                <a:solidFill>
                  <a:schemeClr val="tx1"/>
                </a:solidFill>
                <a:latin typeface="Arial" panose="020B0604020202020204" pitchFamily="34" charset="0"/>
              </a:defRPr>
            </a:lvl8pPr>
            <a:lvl9pPr eaLnBrk="0" fontAlgn="base" hangingPunct="0">
              <a:spcBef>
                <a:spcPct val="0"/>
              </a:spcBef>
              <a:spcAft>
                <a:spcPct val="0"/>
              </a:spcAft>
              <a:tabLst>
                <a:tab pos="36290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629025" algn="l"/>
              </a:tabLst>
            </a:pP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zip_code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Integer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department_name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String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-street: String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no_individuals_reporting:Integer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-city: String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timeSheet_begin:String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-state: String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timesheet_end:String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362902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3" name="Rectangle 57">
            <a:extLst>
              <a:ext uri="{FF2B5EF4-FFF2-40B4-BE49-F238E27FC236}">
                <a16:creationId xmlns:a16="http://schemas.microsoft.com/office/drawing/2014/main" id="{FAE59B52-8991-2077-A45E-672BA7DE7920}"/>
              </a:ext>
            </a:extLst>
          </p:cNvPr>
          <p:cNvSpPr>
            <a:spLocks noChangeArrowheads="1"/>
          </p:cNvSpPr>
          <p:nvPr/>
        </p:nvSpPr>
        <p:spPr bwMode="auto">
          <a:xfrm>
            <a:off x="2764518" y="4984463"/>
            <a:ext cx="133195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37433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-country: State</a:t>
            </a: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setZip_code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(Integer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zip_code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lang="en-US" altLang="en-US" sz="1200" b="1" dirty="0">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+super()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getZip_code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setDepartment_name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(String d)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setStreet</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(String street)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getDepartment_name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getStreet</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setTimeSheet_begin</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(String tb)</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setCity</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(String city)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getTimeSheet_begin</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getCity</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lang="en-US" altLang="en-US" sz="1200" b="1" dirty="0">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setTimeSheet_end</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(String te)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3743325"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setState</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(String state)	                                                              +</a:t>
            </a:r>
            <a:r>
              <a:rPr kumimoji="0" lang="en-US" altLang="en-US" sz="1200" b="1"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getTimeSheet_end</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TextBox 94">
            <a:extLst>
              <a:ext uri="{FF2B5EF4-FFF2-40B4-BE49-F238E27FC236}">
                <a16:creationId xmlns:a16="http://schemas.microsoft.com/office/drawing/2014/main" id="{BEFB7CC2-5129-047F-DB92-FF1ABFCE9B5A}"/>
              </a:ext>
            </a:extLst>
          </p:cNvPr>
          <p:cNvSpPr txBox="1"/>
          <p:nvPr/>
        </p:nvSpPr>
        <p:spPr>
          <a:xfrm>
            <a:off x="9436010" y="28383"/>
            <a:ext cx="3072073" cy="2618602"/>
          </a:xfrm>
          <a:prstGeom prst="rect">
            <a:avLst/>
          </a:prstGeom>
          <a:noFill/>
        </p:spPr>
        <p:txBody>
          <a:bodyPr wrap="square">
            <a:spAutoFit/>
          </a:bodyPr>
          <a:lstStyle/>
          <a:p>
            <a:pPr marL="742950" marR="646430" lvl="1" indent="-285750">
              <a:lnSpc>
                <a:spcPct val="107000"/>
              </a:lnSpc>
              <a:spcBef>
                <a:spcPts val="5"/>
              </a:spcBef>
              <a:spcAft>
                <a:spcPts val="0"/>
              </a:spcAft>
              <a:buFont typeface="+mj-lt"/>
              <a:buAutoNum type="arabicPeriod"/>
              <a:tabLst>
                <a:tab pos="1111250" algn="l"/>
              </a:tabLst>
            </a:pPr>
            <a:r>
              <a:rPr lang="en-IN" sz="2000" b="1" dirty="0">
                <a:effectLst/>
                <a:latin typeface="Times New Roman" panose="02020603050405020304" pitchFamily="18" charset="0"/>
                <a:ea typeface="Calibri" panose="020F0502020204030204" pitchFamily="34" charset="0"/>
              </a:rPr>
              <a:t>CLASS DIAGRAM</a:t>
            </a:r>
            <a:r>
              <a:rPr lang="en-IN" sz="2000" dirty="0">
                <a:effectLst/>
                <a:latin typeface="Times New Roman" panose="02020603050405020304" pitchFamily="18" charset="0"/>
                <a:ea typeface="Calibri" panose="020F0502020204030204" pitchFamily="34" charset="0"/>
              </a:rPr>
              <a:t>: </a:t>
            </a:r>
            <a:r>
              <a:rPr lang="en-IN" sz="1800" dirty="0">
                <a:effectLst/>
                <a:latin typeface="Times New Roman" panose="02020603050405020304" pitchFamily="18" charset="0"/>
                <a:ea typeface="Calibri" panose="020F0502020204030204" pitchFamily="34" charset="0"/>
              </a:rPr>
              <a:t>It is </a:t>
            </a:r>
            <a:r>
              <a:rPr lang="en-IN" sz="1200" dirty="0">
                <a:effectLst/>
                <a:latin typeface="Times New Roman" panose="02020603050405020304" pitchFamily="18" charset="0"/>
                <a:ea typeface="Calibri" panose="020F0502020204030204" pitchFamily="34" charset="0"/>
              </a:rPr>
              <a:t>used as a mapping to design systems in Object Oriented</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languages. It</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is</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a</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static</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representation</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of</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each</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class,</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interface,</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association</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and</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constraint</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involved</a:t>
            </a:r>
            <a:r>
              <a:rPr lang="en-IN" sz="1200" spc="-28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in designing the system.</a:t>
            </a:r>
            <a:endParaRPr lang="en-US" sz="1200" dirty="0">
              <a:effectLst/>
              <a:latin typeface="Calibri" panose="020F0502020204030204" pitchFamily="34" charset="0"/>
              <a:ea typeface="Calibri" panose="020F0502020204030204" pitchFamily="34" charset="0"/>
            </a:endParaRPr>
          </a:p>
        </p:txBody>
      </p:sp>
      <p:sp>
        <p:nvSpPr>
          <p:cNvPr id="97" name="TextBox 96">
            <a:extLst>
              <a:ext uri="{FF2B5EF4-FFF2-40B4-BE49-F238E27FC236}">
                <a16:creationId xmlns:a16="http://schemas.microsoft.com/office/drawing/2014/main" id="{39307DB1-0C92-E920-3E58-25AA6D08EDA0}"/>
              </a:ext>
            </a:extLst>
          </p:cNvPr>
          <p:cNvSpPr txBox="1"/>
          <p:nvPr/>
        </p:nvSpPr>
        <p:spPr>
          <a:xfrm>
            <a:off x="3755935" y="589123"/>
            <a:ext cx="6184769" cy="369332"/>
          </a:xfrm>
          <a:prstGeom prst="rect">
            <a:avLst/>
          </a:prstGeom>
          <a:noFill/>
        </p:spPr>
        <p:txBody>
          <a:bodyPr wrap="square" rtlCol="0">
            <a:spAutoFit/>
          </a:bodyPr>
          <a:lstStyle/>
          <a:p>
            <a:r>
              <a:rPr lang="en-US" dirty="0"/>
              <a:t>1                                                                                                          n</a:t>
            </a:r>
          </a:p>
        </p:txBody>
      </p:sp>
    </p:spTree>
    <p:extLst>
      <p:ext uri="{BB962C8B-B14F-4D97-AF65-F5344CB8AC3E}">
        <p14:creationId xmlns:p14="http://schemas.microsoft.com/office/powerpoint/2010/main" val="385471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A82331-C689-BD62-4EDF-AD4C526B29FD}"/>
              </a:ext>
            </a:extLst>
          </p:cNvPr>
          <p:cNvSpPr/>
          <p:nvPr/>
        </p:nvSpPr>
        <p:spPr>
          <a:xfrm>
            <a:off x="5414962" y="4540350"/>
            <a:ext cx="3048000" cy="1143000"/>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ln w="9525" cap="rnd" cmpd="sng" algn="ctr">
                  <a:solidFill>
                    <a:srgbClr val="2C2C2C"/>
                  </a:solidFill>
                  <a:prstDash val="solid"/>
                  <a:bevel/>
                </a:ln>
                <a:solidFill>
                  <a:srgbClr val="2C2C2C"/>
                </a:solidFill>
                <a:effectLst/>
                <a:ea typeface="Corbel" panose="020B0503020204020204" pitchFamily="34" charset="0"/>
                <a:cs typeface="Times New Roman" panose="02020603050405020304" pitchFamily="18" charset="0"/>
              </a:rPr>
              <a:t> </a:t>
            </a:r>
            <a:endParaRPr lang="en-US" sz="1100" kern="100">
              <a:effectLst/>
              <a:ea typeface="Corbel" panose="020B0503020204020204" pitchFamily="34" charset="0"/>
              <a:cs typeface="Times New Roman" panose="02020603050405020304" pitchFamily="18" charset="0"/>
            </a:endParaRPr>
          </a:p>
        </p:txBody>
      </p:sp>
      <p:sp>
        <p:nvSpPr>
          <p:cNvPr id="3" name="Rectangle 80">
            <a:extLst>
              <a:ext uri="{FF2B5EF4-FFF2-40B4-BE49-F238E27FC236}">
                <a16:creationId xmlns:a16="http://schemas.microsoft.com/office/drawing/2014/main" id="{208D8E72-BEC7-2C17-C23D-9A601F124CB1}"/>
              </a:ext>
            </a:extLst>
          </p:cNvPr>
          <p:cNvSpPr>
            <a:spLocks noChangeArrowheads="1"/>
          </p:cNvSpPr>
          <p:nvPr/>
        </p:nvSpPr>
        <p:spPr bwMode="auto">
          <a:xfrm>
            <a:off x="6362700" y="1058801"/>
            <a:ext cx="3438525" cy="1047750"/>
          </a:xfrm>
          <a:prstGeom prst="rect">
            <a:avLst/>
          </a:prstGeom>
          <a:solidFill>
            <a:srgbClr val="FFC000"/>
          </a:solidFill>
          <a:ln w="38100">
            <a:solidFill>
              <a:srgbClr val="2C2C2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C2C2C"/>
                </a:solidFill>
                <a:effectLst/>
                <a:latin typeface="Corbel" panose="020B0503020204020204" pitchFamily="34" charset="0"/>
                <a:ea typeface="Corbel" panose="020B0503020204020204" pitchFamily="34" charset="0"/>
                <a:cs typeface="Times New Roman" panose="02020603050405020304" pitchFamily="18" charset="0"/>
              </a:rPr>
              <a:t>Employee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82">
            <a:extLst>
              <a:ext uri="{FF2B5EF4-FFF2-40B4-BE49-F238E27FC236}">
                <a16:creationId xmlns:a16="http://schemas.microsoft.com/office/drawing/2014/main" id="{E5581F48-F5A4-8633-0441-92256AF7D1FC}"/>
              </a:ext>
            </a:extLst>
          </p:cNvPr>
          <p:cNvSpPr>
            <a:spLocks noChangeArrowheads="1"/>
          </p:cNvSpPr>
          <p:nvPr/>
        </p:nvSpPr>
        <p:spPr bwMode="auto">
          <a:xfrm>
            <a:off x="9090734" y="4414329"/>
            <a:ext cx="2581935" cy="932433"/>
          </a:xfrm>
          <a:prstGeom prst="rect">
            <a:avLst/>
          </a:prstGeom>
          <a:solidFill>
            <a:srgbClr val="FFC000"/>
          </a:solidFill>
          <a:ln w="38100">
            <a:solidFill>
              <a:srgbClr val="2C2C2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C2C2C"/>
                </a:solidFill>
                <a:effectLst/>
                <a:latin typeface="Corbel" panose="020B0503020204020204" pitchFamily="34" charset="0"/>
                <a:ea typeface="Corbel" panose="020B0503020204020204" pitchFamily="34" charset="0"/>
                <a:cs typeface="Times New Roman" panose="02020603050405020304" pitchFamily="18" charset="0"/>
              </a:rPr>
              <a:t>Address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83">
            <a:extLst>
              <a:ext uri="{FF2B5EF4-FFF2-40B4-BE49-F238E27FC236}">
                <a16:creationId xmlns:a16="http://schemas.microsoft.com/office/drawing/2014/main" id="{3C60ACF9-B715-B3AE-9555-5C8B1CF43B73}"/>
              </a:ext>
            </a:extLst>
          </p:cNvPr>
          <p:cNvSpPr>
            <a:spLocks noChangeArrowheads="1"/>
          </p:cNvSpPr>
          <p:nvPr/>
        </p:nvSpPr>
        <p:spPr bwMode="auto">
          <a:xfrm>
            <a:off x="5581650" y="4778475"/>
            <a:ext cx="2552700" cy="752475"/>
          </a:xfrm>
          <a:prstGeom prst="rect">
            <a:avLst/>
          </a:prstGeom>
          <a:solidFill>
            <a:srgbClr val="FFFF00"/>
          </a:solidFill>
          <a:ln w="38100">
            <a:solidFill>
              <a:srgbClr val="7F5F00"/>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C2C2C"/>
                </a:solidFill>
                <a:effectLst/>
                <a:latin typeface="Corbel" panose="020B0503020204020204" pitchFamily="34" charset="0"/>
                <a:ea typeface="Corbel" panose="020B0503020204020204" pitchFamily="34" charset="0"/>
                <a:cs typeface="Times New Roman" panose="02020603050405020304" pitchFamily="18" charset="0"/>
              </a:rPr>
              <a:t>Manager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8C15405-897F-D0D8-ECC2-5E6FB8177507}"/>
              </a:ext>
            </a:extLst>
          </p:cNvPr>
          <p:cNvSpPr/>
          <p:nvPr/>
        </p:nvSpPr>
        <p:spPr>
          <a:xfrm>
            <a:off x="6686550" y="2106551"/>
            <a:ext cx="76200" cy="6477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Flowchart: Decision 85">
            <a:extLst>
              <a:ext uri="{FF2B5EF4-FFF2-40B4-BE49-F238E27FC236}">
                <a16:creationId xmlns:a16="http://schemas.microsoft.com/office/drawing/2014/main" id="{24719D7F-D9FE-7D9A-D71C-6A7933AA16D0}"/>
              </a:ext>
            </a:extLst>
          </p:cNvPr>
          <p:cNvSpPr>
            <a:spLocks noChangeArrowheads="1"/>
          </p:cNvSpPr>
          <p:nvPr/>
        </p:nvSpPr>
        <p:spPr bwMode="auto">
          <a:xfrm>
            <a:off x="8547855" y="2994041"/>
            <a:ext cx="1762125" cy="571500"/>
          </a:xfrm>
          <a:prstGeom prst="flowChartDecision">
            <a:avLst/>
          </a:prstGeom>
          <a:solidFill>
            <a:srgbClr val="FFC000"/>
          </a:solidFill>
          <a:ln w="38100">
            <a:solidFill>
              <a:srgbClr val="2C2C2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HAS-A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10B7C182-8B31-B851-6CB1-AF14DB53DAB0}"/>
              </a:ext>
            </a:extLst>
          </p:cNvPr>
          <p:cNvSpPr/>
          <p:nvPr/>
        </p:nvSpPr>
        <p:spPr>
          <a:xfrm flipH="1">
            <a:off x="9417161" y="2076449"/>
            <a:ext cx="45085" cy="9239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 name="Rectangle 8">
            <a:extLst>
              <a:ext uri="{FF2B5EF4-FFF2-40B4-BE49-F238E27FC236}">
                <a16:creationId xmlns:a16="http://schemas.microsoft.com/office/drawing/2014/main" id="{4DEC7314-764A-F16C-32D6-68D23E3CE68B}"/>
              </a:ext>
            </a:extLst>
          </p:cNvPr>
          <p:cNvSpPr/>
          <p:nvPr/>
        </p:nvSpPr>
        <p:spPr>
          <a:xfrm>
            <a:off x="9374358" y="3540226"/>
            <a:ext cx="45719" cy="6159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Flowchart: Decision 88">
            <a:extLst>
              <a:ext uri="{FF2B5EF4-FFF2-40B4-BE49-F238E27FC236}">
                <a16:creationId xmlns:a16="http://schemas.microsoft.com/office/drawing/2014/main" id="{31E96FC2-4919-96B2-1656-C592988EE854}"/>
              </a:ext>
            </a:extLst>
          </p:cNvPr>
          <p:cNvSpPr>
            <a:spLocks noChangeArrowheads="1"/>
          </p:cNvSpPr>
          <p:nvPr/>
        </p:nvSpPr>
        <p:spPr bwMode="auto">
          <a:xfrm>
            <a:off x="5753322" y="2749650"/>
            <a:ext cx="1914525" cy="790575"/>
          </a:xfrm>
          <a:prstGeom prst="flowChartDecision">
            <a:avLst/>
          </a:prstGeom>
          <a:solidFill>
            <a:srgbClr val="FFC000"/>
          </a:solidFill>
          <a:ln w="38100">
            <a:solidFill>
              <a:srgbClr val="2C2C2C"/>
            </a:solid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C2C2C"/>
                </a:solidFill>
                <a:effectLst/>
                <a:latin typeface="Corbel" panose="020B0503020204020204" pitchFamily="34" charset="0"/>
                <a:ea typeface="Corbel" panose="020B0503020204020204" pitchFamily="34" charset="0"/>
                <a:cs typeface="Times New Roman" panose="02020603050405020304" pitchFamily="18" charset="0"/>
              </a:rPr>
              <a:t>IS-A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a16="http://schemas.microsoft.com/office/drawing/2014/main" id="{C7AF7AD0-EDCB-30E4-556B-855092D86245}"/>
              </a:ext>
            </a:extLst>
          </p:cNvPr>
          <p:cNvSpPr/>
          <p:nvPr/>
        </p:nvSpPr>
        <p:spPr>
          <a:xfrm flipH="1">
            <a:off x="6633433" y="3505258"/>
            <a:ext cx="45719" cy="10350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2" name="Oval 90">
            <a:extLst>
              <a:ext uri="{FF2B5EF4-FFF2-40B4-BE49-F238E27FC236}">
                <a16:creationId xmlns:a16="http://schemas.microsoft.com/office/drawing/2014/main" id="{810D704A-3D51-E122-6C86-CC0837EE0B4A}"/>
              </a:ext>
            </a:extLst>
          </p:cNvPr>
          <p:cNvSpPr>
            <a:spLocks noChangeArrowheads="1"/>
          </p:cNvSpPr>
          <p:nvPr/>
        </p:nvSpPr>
        <p:spPr bwMode="auto">
          <a:xfrm>
            <a:off x="2762250" y="923925"/>
            <a:ext cx="1571625" cy="48577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empid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Oval 92">
            <a:extLst>
              <a:ext uri="{FF2B5EF4-FFF2-40B4-BE49-F238E27FC236}">
                <a16:creationId xmlns:a16="http://schemas.microsoft.com/office/drawing/2014/main" id="{055AEF71-3483-51AF-A41B-76F492087272}"/>
              </a:ext>
            </a:extLst>
          </p:cNvPr>
          <p:cNvSpPr>
            <a:spLocks noChangeArrowheads="1"/>
          </p:cNvSpPr>
          <p:nvPr/>
        </p:nvSpPr>
        <p:spPr bwMode="auto">
          <a:xfrm>
            <a:off x="5962650" y="386733"/>
            <a:ext cx="1952625" cy="438150"/>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employee_ name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val 93">
            <a:extLst>
              <a:ext uri="{FF2B5EF4-FFF2-40B4-BE49-F238E27FC236}">
                <a16:creationId xmlns:a16="http://schemas.microsoft.com/office/drawing/2014/main" id="{958FDD48-EE46-6F4C-B784-995E48B2FD00}"/>
              </a:ext>
            </a:extLst>
          </p:cNvPr>
          <p:cNvSpPr>
            <a:spLocks noChangeArrowheads="1"/>
          </p:cNvSpPr>
          <p:nvPr/>
        </p:nvSpPr>
        <p:spPr bwMode="auto">
          <a:xfrm>
            <a:off x="3972757" y="538116"/>
            <a:ext cx="2095500" cy="438150"/>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employee _ email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val 94">
            <a:extLst>
              <a:ext uri="{FF2B5EF4-FFF2-40B4-BE49-F238E27FC236}">
                <a16:creationId xmlns:a16="http://schemas.microsoft.com/office/drawing/2014/main" id="{1B7B1663-5F99-2972-8467-B0A57C4B57B9}"/>
              </a:ext>
            </a:extLst>
          </p:cNvPr>
          <p:cNvSpPr>
            <a:spLocks noChangeArrowheads="1"/>
          </p:cNvSpPr>
          <p:nvPr/>
        </p:nvSpPr>
        <p:spPr bwMode="auto">
          <a:xfrm>
            <a:off x="8306540" y="376700"/>
            <a:ext cx="1905000" cy="35242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C2C2C"/>
                </a:solidFill>
                <a:effectLst/>
                <a:latin typeface="Corbel" panose="020B0503020204020204" pitchFamily="34" charset="0"/>
                <a:ea typeface="Corbel" panose="020B0503020204020204" pitchFamily="34" charset="0"/>
                <a:cs typeface="Times New Roman" panose="02020603050405020304" pitchFamily="18" charset="0"/>
              </a:rPr>
              <a:t>employee</a:t>
            </a: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_ contact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Oval 95">
            <a:extLst>
              <a:ext uri="{FF2B5EF4-FFF2-40B4-BE49-F238E27FC236}">
                <a16:creationId xmlns:a16="http://schemas.microsoft.com/office/drawing/2014/main" id="{691D5BA4-4ED2-9AD7-176D-7FB705E76140}"/>
              </a:ext>
            </a:extLst>
          </p:cNvPr>
          <p:cNvSpPr>
            <a:spLocks noChangeArrowheads="1"/>
          </p:cNvSpPr>
          <p:nvPr/>
        </p:nvSpPr>
        <p:spPr bwMode="auto">
          <a:xfrm>
            <a:off x="10437366" y="537931"/>
            <a:ext cx="1428750" cy="619125"/>
          </a:xfrm>
          <a:prstGeom prst="ellipse">
            <a:avLst/>
          </a:prstGeom>
          <a:solidFill>
            <a:srgbClr val="93DAFA"/>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Address address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7" name="Straight Connector 16">
            <a:extLst>
              <a:ext uri="{FF2B5EF4-FFF2-40B4-BE49-F238E27FC236}">
                <a16:creationId xmlns:a16="http://schemas.microsoft.com/office/drawing/2014/main" id="{226599D9-E779-1907-BC94-9B25BAB1F960}"/>
              </a:ext>
            </a:extLst>
          </p:cNvPr>
          <p:cNvCxnSpPr>
            <a:cxnSpLocks/>
          </p:cNvCxnSpPr>
          <p:nvPr/>
        </p:nvCxnSpPr>
        <p:spPr>
          <a:xfrm>
            <a:off x="4295140" y="1236053"/>
            <a:ext cx="2058035" cy="318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843A30-A657-9F32-6CEA-EF51B5D73E8A}"/>
              </a:ext>
            </a:extLst>
          </p:cNvPr>
          <p:cNvCxnSpPr>
            <a:cxnSpLocks/>
          </p:cNvCxnSpPr>
          <p:nvPr/>
        </p:nvCxnSpPr>
        <p:spPr>
          <a:xfrm>
            <a:off x="5844465" y="881016"/>
            <a:ext cx="713497" cy="1593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454BF1-332F-32B3-F55C-728737B814A0}"/>
              </a:ext>
            </a:extLst>
          </p:cNvPr>
          <p:cNvCxnSpPr>
            <a:cxnSpLocks/>
          </p:cNvCxnSpPr>
          <p:nvPr/>
        </p:nvCxnSpPr>
        <p:spPr>
          <a:xfrm>
            <a:off x="7051010" y="819103"/>
            <a:ext cx="383252" cy="2212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CC7A56-6D12-BF88-23AA-5A0ABA628B09}"/>
              </a:ext>
            </a:extLst>
          </p:cNvPr>
          <p:cNvCxnSpPr>
            <a:cxnSpLocks/>
          </p:cNvCxnSpPr>
          <p:nvPr/>
        </p:nvCxnSpPr>
        <p:spPr>
          <a:xfrm flipH="1">
            <a:off x="8547855" y="702190"/>
            <a:ext cx="671513" cy="338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BE4313F-4EA6-7C3C-261A-B40A2A1BC603}"/>
              </a:ext>
            </a:extLst>
          </p:cNvPr>
          <p:cNvCxnSpPr>
            <a:cxnSpLocks/>
          </p:cNvCxnSpPr>
          <p:nvPr/>
        </p:nvCxnSpPr>
        <p:spPr>
          <a:xfrm flipH="1">
            <a:off x="9819859" y="978415"/>
            <a:ext cx="702307" cy="1971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101">
            <a:extLst>
              <a:ext uri="{FF2B5EF4-FFF2-40B4-BE49-F238E27FC236}">
                <a16:creationId xmlns:a16="http://schemas.microsoft.com/office/drawing/2014/main" id="{D76977DB-95EF-C52D-4CCC-2CDA874E03B8}"/>
              </a:ext>
            </a:extLst>
          </p:cNvPr>
          <p:cNvSpPr>
            <a:spLocks noChangeArrowheads="1"/>
          </p:cNvSpPr>
          <p:nvPr/>
        </p:nvSpPr>
        <p:spPr bwMode="auto">
          <a:xfrm>
            <a:off x="3135458" y="3328415"/>
            <a:ext cx="2447925" cy="552450"/>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no _ individuals_ reporting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Oval 102">
            <a:extLst>
              <a:ext uri="{FF2B5EF4-FFF2-40B4-BE49-F238E27FC236}">
                <a16:creationId xmlns:a16="http://schemas.microsoft.com/office/drawing/2014/main" id="{5948DF94-B228-E147-1CBB-874825E0103A}"/>
              </a:ext>
            </a:extLst>
          </p:cNvPr>
          <p:cNvSpPr>
            <a:spLocks noChangeArrowheads="1"/>
          </p:cNvSpPr>
          <p:nvPr/>
        </p:nvSpPr>
        <p:spPr bwMode="auto">
          <a:xfrm>
            <a:off x="2312088" y="3910075"/>
            <a:ext cx="2000250" cy="60007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C2C2C"/>
                </a:solidFill>
                <a:effectLst/>
                <a:latin typeface="Corbel" panose="020B0503020204020204" pitchFamily="34" charset="0"/>
                <a:ea typeface="Corbel" panose="020B0503020204020204" pitchFamily="34" charset="0"/>
                <a:cs typeface="Times New Roman" panose="02020603050405020304" pitchFamily="18" charset="0"/>
              </a:rPr>
              <a:t>department _ name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Oval 103">
            <a:extLst>
              <a:ext uri="{FF2B5EF4-FFF2-40B4-BE49-F238E27FC236}">
                <a16:creationId xmlns:a16="http://schemas.microsoft.com/office/drawing/2014/main" id="{CDE9BA73-6FA1-98C3-FA98-BBF2DF5582CC}"/>
              </a:ext>
            </a:extLst>
          </p:cNvPr>
          <p:cNvSpPr>
            <a:spLocks noChangeArrowheads="1"/>
          </p:cNvSpPr>
          <p:nvPr/>
        </p:nvSpPr>
        <p:spPr bwMode="auto">
          <a:xfrm>
            <a:off x="3210757" y="4778475"/>
            <a:ext cx="1809750" cy="46672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timesheet _ begin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Oval 104">
            <a:extLst>
              <a:ext uri="{FF2B5EF4-FFF2-40B4-BE49-F238E27FC236}">
                <a16:creationId xmlns:a16="http://schemas.microsoft.com/office/drawing/2014/main" id="{74A75AC6-8667-3788-9225-92BF4932AE0F}"/>
              </a:ext>
            </a:extLst>
          </p:cNvPr>
          <p:cNvSpPr>
            <a:spLocks noChangeArrowheads="1"/>
          </p:cNvSpPr>
          <p:nvPr/>
        </p:nvSpPr>
        <p:spPr bwMode="auto">
          <a:xfrm>
            <a:off x="3145007" y="5780860"/>
            <a:ext cx="2038350" cy="361950"/>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timesheet _ end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Oval 105">
            <a:extLst>
              <a:ext uri="{FF2B5EF4-FFF2-40B4-BE49-F238E27FC236}">
                <a16:creationId xmlns:a16="http://schemas.microsoft.com/office/drawing/2014/main" id="{EB41BED3-BDAA-9300-4144-259FFBAC99F0}"/>
              </a:ext>
            </a:extLst>
          </p:cNvPr>
          <p:cNvSpPr>
            <a:spLocks noChangeArrowheads="1"/>
          </p:cNvSpPr>
          <p:nvPr/>
        </p:nvSpPr>
        <p:spPr bwMode="auto">
          <a:xfrm>
            <a:off x="8626645" y="5459512"/>
            <a:ext cx="1495425" cy="44767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street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Oval 106">
            <a:extLst>
              <a:ext uri="{FF2B5EF4-FFF2-40B4-BE49-F238E27FC236}">
                <a16:creationId xmlns:a16="http://schemas.microsoft.com/office/drawing/2014/main" id="{B7E4E81C-5F17-E8A8-32D5-E44D168F2C0B}"/>
              </a:ext>
            </a:extLst>
          </p:cNvPr>
          <p:cNvSpPr>
            <a:spLocks noChangeArrowheads="1"/>
          </p:cNvSpPr>
          <p:nvPr/>
        </p:nvSpPr>
        <p:spPr bwMode="auto">
          <a:xfrm>
            <a:off x="10525125" y="6162675"/>
            <a:ext cx="1666875" cy="54292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country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Oval 107">
            <a:extLst>
              <a:ext uri="{FF2B5EF4-FFF2-40B4-BE49-F238E27FC236}">
                <a16:creationId xmlns:a16="http://schemas.microsoft.com/office/drawing/2014/main" id="{86E8CC8C-7E82-B84E-B186-8C377B6364E4}"/>
              </a:ext>
            </a:extLst>
          </p:cNvPr>
          <p:cNvSpPr>
            <a:spLocks noChangeArrowheads="1"/>
          </p:cNvSpPr>
          <p:nvPr/>
        </p:nvSpPr>
        <p:spPr bwMode="auto">
          <a:xfrm>
            <a:off x="9242672" y="6050109"/>
            <a:ext cx="1066800" cy="37147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city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Oval 108">
            <a:extLst>
              <a:ext uri="{FF2B5EF4-FFF2-40B4-BE49-F238E27FC236}">
                <a16:creationId xmlns:a16="http://schemas.microsoft.com/office/drawing/2014/main" id="{EAAC2E26-D01D-037E-9C86-EA30A577021F}"/>
              </a:ext>
            </a:extLst>
          </p:cNvPr>
          <p:cNvSpPr>
            <a:spLocks noChangeArrowheads="1"/>
          </p:cNvSpPr>
          <p:nvPr/>
        </p:nvSpPr>
        <p:spPr bwMode="auto">
          <a:xfrm>
            <a:off x="10498307" y="5634037"/>
            <a:ext cx="1085850" cy="447675"/>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state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Oval 109">
            <a:extLst>
              <a:ext uri="{FF2B5EF4-FFF2-40B4-BE49-F238E27FC236}">
                <a16:creationId xmlns:a16="http://schemas.microsoft.com/office/drawing/2014/main" id="{2B4D4A56-24A7-D53E-A867-2770877F3744}"/>
              </a:ext>
            </a:extLst>
          </p:cNvPr>
          <p:cNvSpPr>
            <a:spLocks noChangeArrowheads="1"/>
          </p:cNvSpPr>
          <p:nvPr/>
        </p:nvSpPr>
        <p:spPr bwMode="auto">
          <a:xfrm>
            <a:off x="10648248" y="3279791"/>
            <a:ext cx="1314450" cy="361950"/>
          </a:xfrm>
          <a:prstGeom prst="ellipse">
            <a:avLst/>
          </a:prstGeom>
          <a:solidFill>
            <a:srgbClr val="C9ECFC"/>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dirty="0">
                <a:latin typeface="Corbel" panose="020B0503020204020204" pitchFamily="34" charset="0"/>
                <a:ea typeface="Corbel" panose="020B0503020204020204" pitchFamily="34" charset="0"/>
                <a:cs typeface="Times New Roman" panose="02020603050405020304" pitchFamily="18" charset="0"/>
              </a:rPr>
              <a:t>z</a:t>
            </a:r>
            <a:r>
              <a:rPr kumimoji="0" lang="en-US" altLang="en-US" sz="1100" b="0" i="0" u="none" strike="noStrike" cap="none" normalizeH="0" baseline="0" dirty="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ip _ code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1" name="Straight Connector 30">
            <a:extLst>
              <a:ext uri="{FF2B5EF4-FFF2-40B4-BE49-F238E27FC236}">
                <a16:creationId xmlns:a16="http://schemas.microsoft.com/office/drawing/2014/main" id="{3E81DF85-6930-0F4F-2BBF-9963D99B2F8C}"/>
              </a:ext>
            </a:extLst>
          </p:cNvPr>
          <p:cNvCxnSpPr>
            <a:cxnSpLocks/>
            <a:stCxn id="2" idx="1"/>
          </p:cNvCxnSpPr>
          <p:nvPr/>
        </p:nvCxnSpPr>
        <p:spPr>
          <a:xfrm flipH="1">
            <a:off x="4520614" y="5111850"/>
            <a:ext cx="894348" cy="6856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D83C604-026A-972A-B6BF-E6B786211C78}"/>
              </a:ext>
            </a:extLst>
          </p:cNvPr>
          <p:cNvCxnSpPr>
            <a:cxnSpLocks/>
          </p:cNvCxnSpPr>
          <p:nvPr/>
        </p:nvCxnSpPr>
        <p:spPr>
          <a:xfrm>
            <a:off x="5569297" y="3629932"/>
            <a:ext cx="870942" cy="8802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6952D66-66A8-4F5A-D61D-90FEE9365D6E}"/>
              </a:ext>
            </a:extLst>
          </p:cNvPr>
          <p:cNvCxnSpPr>
            <a:cxnSpLocks/>
          </p:cNvCxnSpPr>
          <p:nvPr/>
        </p:nvCxnSpPr>
        <p:spPr>
          <a:xfrm flipV="1">
            <a:off x="4913142" y="4701410"/>
            <a:ext cx="479673" cy="1929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C779B94-14F6-1428-FE66-F9EF7EDDACCF}"/>
              </a:ext>
            </a:extLst>
          </p:cNvPr>
          <p:cNvCxnSpPr>
            <a:cxnSpLocks/>
          </p:cNvCxnSpPr>
          <p:nvPr/>
        </p:nvCxnSpPr>
        <p:spPr>
          <a:xfrm>
            <a:off x="4319580" y="4242815"/>
            <a:ext cx="1095382" cy="297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B795EC7-BD8E-FC4E-5188-DD7FDDE05E9A}"/>
              </a:ext>
            </a:extLst>
          </p:cNvPr>
          <p:cNvCxnSpPr>
            <a:cxnSpLocks/>
            <a:endCxn id="27" idx="7"/>
          </p:cNvCxnSpPr>
          <p:nvPr/>
        </p:nvCxnSpPr>
        <p:spPr>
          <a:xfrm>
            <a:off x="11588318" y="5335851"/>
            <a:ext cx="359574" cy="9063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6A9EB7F-99F6-7F8E-B6A0-0058221C887C}"/>
              </a:ext>
            </a:extLst>
          </p:cNvPr>
          <p:cNvCxnSpPr>
            <a:cxnSpLocks/>
          </p:cNvCxnSpPr>
          <p:nvPr/>
        </p:nvCxnSpPr>
        <p:spPr>
          <a:xfrm flipH="1">
            <a:off x="10057342" y="5346762"/>
            <a:ext cx="306286" cy="2643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F30041C-7661-F72B-D953-EFAD1CC7CAB6}"/>
              </a:ext>
            </a:extLst>
          </p:cNvPr>
          <p:cNvCxnSpPr>
            <a:cxnSpLocks/>
            <a:endCxn id="29" idx="7"/>
          </p:cNvCxnSpPr>
          <p:nvPr/>
        </p:nvCxnSpPr>
        <p:spPr>
          <a:xfrm>
            <a:off x="11151741" y="5346762"/>
            <a:ext cx="273397" cy="3528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0BD7E5-2F11-1D58-03C2-BB6F99D42A2E}"/>
              </a:ext>
            </a:extLst>
          </p:cNvPr>
          <p:cNvCxnSpPr>
            <a:cxnSpLocks/>
          </p:cNvCxnSpPr>
          <p:nvPr/>
        </p:nvCxnSpPr>
        <p:spPr>
          <a:xfrm>
            <a:off x="10719278" y="3517455"/>
            <a:ext cx="639284" cy="6386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63697A-90C3-42A4-1225-510C81C2BAC6}"/>
              </a:ext>
            </a:extLst>
          </p:cNvPr>
          <p:cNvCxnSpPr>
            <a:cxnSpLocks/>
            <a:endCxn id="28" idx="7"/>
          </p:cNvCxnSpPr>
          <p:nvPr/>
        </p:nvCxnSpPr>
        <p:spPr>
          <a:xfrm flipH="1">
            <a:off x="10153243" y="5375844"/>
            <a:ext cx="454303" cy="7286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72EB504-BACE-1479-8551-81D5F42D80F8}"/>
              </a:ext>
            </a:extLst>
          </p:cNvPr>
          <p:cNvCxnSpPr>
            <a:cxnSpLocks/>
          </p:cNvCxnSpPr>
          <p:nvPr/>
        </p:nvCxnSpPr>
        <p:spPr>
          <a:xfrm flipV="1">
            <a:off x="7306924" y="4133815"/>
            <a:ext cx="827426" cy="396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120">
            <a:extLst>
              <a:ext uri="{FF2B5EF4-FFF2-40B4-BE49-F238E27FC236}">
                <a16:creationId xmlns:a16="http://schemas.microsoft.com/office/drawing/2014/main" id="{2A5FE865-3F29-BF3E-59C9-972FC2329231}"/>
              </a:ext>
            </a:extLst>
          </p:cNvPr>
          <p:cNvSpPr>
            <a:spLocks noChangeArrowheads="1"/>
          </p:cNvSpPr>
          <p:nvPr/>
        </p:nvSpPr>
        <p:spPr bwMode="auto">
          <a:xfrm>
            <a:off x="6930986" y="3762340"/>
            <a:ext cx="1952625" cy="371475"/>
          </a:xfrm>
          <a:prstGeom prst="ellipse">
            <a:avLst/>
          </a:prstGeom>
          <a:solidFill>
            <a:srgbClr val="5DC7F8"/>
          </a:solidFill>
          <a:ln w="12700">
            <a:solidFill>
              <a:srgbClr val="7F5F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Employee employee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Rectangle 41">
            <a:extLst>
              <a:ext uri="{FF2B5EF4-FFF2-40B4-BE49-F238E27FC236}">
                <a16:creationId xmlns:a16="http://schemas.microsoft.com/office/drawing/2014/main" id="{5F5BE58E-2A65-6AB2-CECD-D2A4F5D3CBB5}"/>
              </a:ext>
            </a:extLst>
          </p:cNvPr>
          <p:cNvSpPr>
            <a:spLocks noChangeArrowheads="1"/>
          </p:cNvSpPr>
          <p:nvPr/>
        </p:nvSpPr>
        <p:spPr bwMode="auto">
          <a:xfrm>
            <a:off x="0" y="-63787"/>
            <a:ext cx="584384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11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ENTITY RELATIOSHIP DIACRAM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TextBox 62">
            <a:extLst>
              <a:ext uri="{FF2B5EF4-FFF2-40B4-BE49-F238E27FC236}">
                <a16:creationId xmlns:a16="http://schemas.microsoft.com/office/drawing/2014/main" id="{AFAEE918-7797-4692-A661-7AFB557D58D0}"/>
              </a:ext>
            </a:extLst>
          </p:cNvPr>
          <p:cNvSpPr txBox="1"/>
          <p:nvPr/>
        </p:nvSpPr>
        <p:spPr>
          <a:xfrm>
            <a:off x="6768384" y="4122221"/>
            <a:ext cx="3346758" cy="369332"/>
          </a:xfrm>
          <a:prstGeom prst="rect">
            <a:avLst/>
          </a:prstGeom>
          <a:noFill/>
        </p:spPr>
        <p:txBody>
          <a:bodyPr wrap="square" rtlCol="0">
            <a:spAutoFit/>
          </a:bodyPr>
          <a:lstStyle/>
          <a:p>
            <a:r>
              <a:rPr lang="en-US" dirty="0"/>
              <a:t>1                                                           1</a:t>
            </a:r>
          </a:p>
        </p:txBody>
      </p:sp>
      <p:sp>
        <p:nvSpPr>
          <p:cNvPr id="64" name="TextBox 63">
            <a:extLst>
              <a:ext uri="{FF2B5EF4-FFF2-40B4-BE49-F238E27FC236}">
                <a16:creationId xmlns:a16="http://schemas.microsoft.com/office/drawing/2014/main" id="{1CD4B202-D6B6-6926-C45D-9CC94867B2E1}"/>
              </a:ext>
            </a:extLst>
          </p:cNvPr>
          <p:cNvSpPr txBox="1"/>
          <p:nvPr/>
        </p:nvSpPr>
        <p:spPr>
          <a:xfrm>
            <a:off x="6753446" y="2076590"/>
            <a:ext cx="3303895" cy="369332"/>
          </a:xfrm>
          <a:prstGeom prst="rect">
            <a:avLst/>
          </a:prstGeom>
          <a:noFill/>
        </p:spPr>
        <p:txBody>
          <a:bodyPr wrap="square" rtlCol="0">
            <a:spAutoFit/>
          </a:bodyPr>
          <a:lstStyle/>
          <a:p>
            <a:r>
              <a:rPr lang="en-US" dirty="0"/>
              <a:t>n                                                      1</a:t>
            </a:r>
          </a:p>
        </p:txBody>
      </p:sp>
    </p:spTree>
    <p:extLst>
      <p:ext uri="{BB962C8B-B14F-4D97-AF65-F5344CB8AC3E}">
        <p14:creationId xmlns:p14="http://schemas.microsoft.com/office/powerpoint/2010/main" val="3834157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3">
            <a:extLst>
              <a:ext uri="{FF2B5EF4-FFF2-40B4-BE49-F238E27FC236}">
                <a16:creationId xmlns:a16="http://schemas.microsoft.com/office/drawing/2014/main" id="{DB13A572-9BE7-7FE5-88FD-54B7B3D48DCF}"/>
              </a:ext>
            </a:extLst>
          </p:cNvPr>
          <p:cNvSpPr>
            <a:spLocks noChangeArrowheads="1"/>
          </p:cNvSpPr>
          <p:nvPr/>
        </p:nvSpPr>
        <p:spPr bwMode="auto">
          <a:xfrm>
            <a:off x="1671009" y="1050035"/>
            <a:ext cx="8849982" cy="501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57132" rIns="0" bIns="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b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22860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TESTING</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Software testing is a crucial element and it represents the ultimate review of specification design &amp; coding. There are two types of test approaches. They are-</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nsolas" panose="020B0609020204030204" pitchFamily="49" charset="0"/>
                <a:cs typeface="Times New Roman" panose="02020603050405020304" pitchFamily="18" charset="0"/>
              </a:rPr>
              <a:t>Black Box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onsolas" panose="020B0609020204030204" pitchFamily="49" charset="0"/>
                <a:cs typeface="Times New Roman" panose="02020603050405020304" pitchFamily="18" charset="0"/>
              </a:rPr>
              <a:t>Testig</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nsolas" panose="020B0609020204030204" pitchFamily="49" charset="0"/>
                <a:cs typeface="Times New Roman" panose="02020603050405020304" pitchFamily="18" charset="0"/>
              </a:rPr>
              <a:t>White box testing</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When computer software is considered, </a:t>
            </a:r>
            <a:r>
              <a:rPr kumimoji="0" lang="en-US" altLang="en-US" sz="1200" b="0" i="1"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black-box testing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alludes to tests that are conducted at the software interface. Black-box tests are used to demonstrate that software functions are operational, that input is properly accepted and output is correctly produced, and that the integrity of external information is maintained.</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Other Testing methods are:</a:t>
            </a:r>
            <a:endParaRPr kumimoji="0" lang="en-US" altLang="en-US" sz="1100" b="0" i="0" u="none" strike="noStrike" cap="none" normalizeH="0" baseline="0" dirty="0">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100" b="0" i="0" u="none" strike="noStrike" cap="none" normalizeH="0" baseline="0" dirty="0">
                <a:ln>
                  <a:noFill/>
                </a:ln>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Unit testing:</a:t>
            </a:r>
            <a:endParaRPr kumimoji="0" lang="en-US" altLang="en-US" sz="1100" b="0" i="0" u="none" strike="noStrike" cap="none" normalizeH="0" baseline="0" dirty="0">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Unit testing focuses verification effort on the smallest unit of software design</a:t>
            </a:r>
            <a:r>
              <a:rPr kumimoji="0" lang="en-US" altLang="en-US" sz="1200" b="0" i="0" u="none" strike="noStrike" cap="none" normalizeH="0" baseline="0" dirty="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t>—</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the software component or module. Here each module is tested individually and it was ensured that all the modules function as required.</a:t>
            </a:r>
            <a:endParaRPr kumimoji="0" lang="en-US" altLang="en-US" sz="800"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Integrated testing:</a:t>
            </a:r>
            <a:endParaRPr kumimoji="0" lang="en-US" altLang="en-US" sz="1100" b="0" i="0" u="none" strike="noStrike" cap="none" normalizeH="0" baseline="0" dirty="0">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Integration testing is a systematic technique for constructing the program structure while at the same time conducting tests to uncover errors associated with interfacing.</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The objective is to take unit tested components and build a program structure</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that has been dictated by design. Here the tested modules is combined together and were tested to work properly as a group of interactive modules. The main purpose of this testing is to check the interface between the modules.</a:t>
            </a: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br>
            <a:endParaRPr kumimoji="0" lang="en-US" altLang="en-US" sz="800" b="0" i="0" u="none" strike="noStrike" cap="none" normalizeH="0" baseline="0" dirty="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Some test cases are supplied:</a:t>
            </a:r>
          </a:p>
        </p:txBody>
      </p:sp>
    </p:spTree>
    <p:extLst>
      <p:ext uri="{BB962C8B-B14F-4D97-AF65-F5344CB8AC3E}">
        <p14:creationId xmlns:p14="http://schemas.microsoft.com/office/powerpoint/2010/main" val="2355833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E437D-208B-B321-A917-A4854A71A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11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9AEE77-A595-8B59-A22F-DF312070E798}"/>
              </a:ext>
            </a:extLst>
          </p:cNvPr>
          <p:cNvSpPr txBox="1"/>
          <p:nvPr/>
        </p:nvSpPr>
        <p:spPr>
          <a:xfrm>
            <a:off x="1651247" y="322970"/>
            <a:ext cx="9482830" cy="4907818"/>
          </a:xfrm>
          <a:prstGeom prst="rect">
            <a:avLst/>
          </a:prstGeom>
          <a:solidFill>
            <a:schemeClr val="bg1">
              <a:lumMod val="95000"/>
            </a:schemeClr>
          </a:solidFill>
        </p:spPr>
        <p:txBody>
          <a:bodyPr wrap="square">
            <a:spAutoFit/>
          </a:bodyPr>
          <a:lstStyle/>
          <a:p>
            <a:pPr marL="0" marR="0">
              <a:lnSpc>
                <a:spcPct val="107000"/>
              </a:lnSpc>
              <a:spcBef>
                <a:spcPts val="0"/>
              </a:spcBef>
              <a:spcAft>
                <a:spcPts val="800"/>
              </a:spcAft>
            </a:pPr>
            <a:r>
              <a:rPr lang="en-US" sz="2400" b="1" kern="100" dirty="0">
                <a:effectLst/>
                <a:latin typeface="Times New Roman" panose="02020603050405020304" pitchFamily="18" charset="0"/>
                <a:ea typeface="Corbel" panose="020B0503020204020204" pitchFamily="34" charset="0"/>
                <a:cs typeface="Times New Roman" panose="02020603050405020304" pitchFamily="18" charset="0"/>
              </a:rPr>
              <a:t>ABSTRACT</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400" kern="100" dirty="0">
                <a:effectLst/>
                <a:latin typeface="Times New Roman" panose="02020603050405020304" pitchFamily="18" charset="0"/>
                <a:ea typeface="Corbel" panose="020B0503020204020204" pitchFamily="34" charset="0"/>
                <a:cs typeface="Times New Roman" panose="02020603050405020304" pitchFamily="18" charset="0"/>
              </a:rPr>
              <a:t>The Employee tracking application is prepared as a console-based core java project. The system tracks the performance of all registered employees in an </a:t>
            </a:r>
            <a:r>
              <a:rPr lang="en-US" sz="1400" kern="100" dirty="0" err="1">
                <a:effectLst/>
                <a:latin typeface="Times New Roman" panose="02020603050405020304" pitchFamily="18" charset="0"/>
                <a:ea typeface="Corbel" panose="020B0503020204020204" pitchFamily="34" charset="0"/>
                <a:cs typeface="Times New Roman" panose="02020603050405020304" pitchFamily="18" charset="0"/>
              </a:rPr>
              <a:t>organisation</a:t>
            </a:r>
            <a:r>
              <a:rPr lang="en-US" sz="1400" kern="100" dirty="0">
                <a:effectLst/>
                <a:latin typeface="Times New Roman" panose="02020603050405020304" pitchFamily="18" charset="0"/>
                <a:ea typeface="Corbel" panose="020B0503020204020204" pitchFamily="34" charset="0"/>
                <a:cs typeface="Times New Roman" panose="02020603050405020304" pitchFamily="18" charset="0"/>
              </a:rPr>
              <a:t>, involved in different projects. The detailed address of the employees is stored in a different entity and may be referred to when tracking of employees is necessary or their proximity to each other and involvement in different projects may need to be conveniently assigned. </a:t>
            </a:r>
            <a:endParaRPr lang="en-US" sz="14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400" kern="100" dirty="0">
                <a:effectLst/>
                <a:latin typeface="Times New Roman" panose="02020603050405020304" pitchFamily="18" charset="0"/>
                <a:ea typeface="Corbel" panose="020B0503020204020204" pitchFamily="34" charset="0"/>
                <a:cs typeface="Times New Roman" panose="02020603050405020304" pitchFamily="18" charset="0"/>
              </a:rPr>
              <a:t>The Manager entity of the system benefits the managerial staff to track the employees efficiently to know their allotment, department, progress, and scheduling data. </a:t>
            </a:r>
            <a:endParaRPr lang="en-US" sz="14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400" kern="100" dirty="0">
                <a:effectLst/>
                <a:latin typeface="Times New Roman" panose="02020603050405020304" pitchFamily="18" charset="0"/>
                <a:ea typeface="Corbel" panose="020B0503020204020204" pitchFamily="34" charset="0"/>
                <a:cs typeface="Times New Roman" panose="02020603050405020304" pitchFamily="18" charset="0"/>
              </a:rPr>
              <a:t>This system requires no web server and may be executed from a digital device within the onsite premises of an </a:t>
            </a:r>
            <a:r>
              <a:rPr lang="en-US" sz="1400" kern="100" dirty="0" err="1">
                <a:effectLst/>
                <a:latin typeface="Times New Roman" panose="02020603050405020304" pitchFamily="18" charset="0"/>
                <a:ea typeface="Corbel" panose="020B0503020204020204" pitchFamily="34" charset="0"/>
                <a:cs typeface="Times New Roman" panose="02020603050405020304" pitchFamily="18" charset="0"/>
              </a:rPr>
              <a:t>organisation</a:t>
            </a:r>
            <a:r>
              <a:rPr lang="en-US" sz="1400" kern="100" dirty="0">
                <a:effectLst/>
                <a:latin typeface="Times New Roman" panose="02020603050405020304" pitchFamily="18" charset="0"/>
                <a:ea typeface="Corbel" panose="020B0503020204020204" pitchFamily="34" charset="0"/>
                <a:cs typeface="Times New Roman" panose="02020603050405020304" pitchFamily="18" charset="0"/>
              </a:rPr>
              <a:t> which can effectively use it to understand the performance of its employees.</a:t>
            </a:r>
            <a:endParaRPr lang="en-US" sz="14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400" kern="100" dirty="0">
                <a:effectLst/>
                <a:latin typeface="Times New Roman" panose="02020603050405020304" pitchFamily="18" charset="0"/>
                <a:ea typeface="Corbel" panose="020B0503020204020204" pitchFamily="34" charset="0"/>
                <a:cs typeface="Times New Roman" panose="02020603050405020304" pitchFamily="18" charset="0"/>
              </a:rPr>
              <a:t>The system helps in </a:t>
            </a:r>
            <a:endParaRPr lang="en-US" sz="1400" kern="100" dirty="0">
              <a:effectLst/>
              <a:latin typeface="Corbel" panose="020B0503020204020204" pitchFamily="34" charset="0"/>
              <a:ea typeface="Corbel" panose="020B0503020204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Division of labour</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Understanding effectiveness of each employee</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Understanding employee potential</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Project constraints</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Effective scheduling</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Effective running of organisational framework</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Less cost involvement</a:t>
            </a:r>
            <a:endParaRPr lang="en-US" sz="14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sz="1400" dirty="0">
                <a:effectLst/>
                <a:latin typeface="Times New Roman" panose="02020603050405020304" pitchFamily="18" charset="0"/>
                <a:ea typeface="Calibri" panose="020F0502020204030204" pitchFamily="34" charset="0"/>
              </a:rPr>
              <a:t>Tracking employee details</a:t>
            </a:r>
            <a:endParaRPr lang="en-US"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0529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5624F-CA78-3887-91F1-5A79B1A9B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92319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FFFEB8-89CA-0433-A990-A39D9EEE4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5411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7052C4-F013-3FEF-DC4A-AB875F090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320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F5AD54-6B9B-3817-5997-DAD736264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0792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7D8A4-9518-6A8A-A959-8BB7B553D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79536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F28C50-DE8C-C5F1-0CF6-0819C978D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1508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8142E-AEB0-1036-287F-BA3157090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023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C0120F-4463-93CE-BFF4-6EF628FA7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05464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6AB92E-B6EE-D9AC-9DA9-3450FCD02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1882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AB9EF-1F9B-78BA-FB6D-064A50D0E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0" y="452761"/>
            <a:ext cx="9942991" cy="5592932"/>
          </a:xfrm>
          <a:prstGeom prst="rect">
            <a:avLst/>
          </a:prstGeom>
        </p:spPr>
      </p:pic>
    </p:spTree>
    <p:extLst>
      <p:ext uri="{BB962C8B-B14F-4D97-AF65-F5344CB8AC3E}">
        <p14:creationId xmlns:p14="http://schemas.microsoft.com/office/powerpoint/2010/main" val="2961539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FDB569-D189-F9F8-9272-D0A84EC235F8}"/>
              </a:ext>
            </a:extLst>
          </p:cNvPr>
          <p:cNvSpPr txBox="1"/>
          <p:nvPr/>
        </p:nvSpPr>
        <p:spPr>
          <a:xfrm>
            <a:off x="2547891" y="0"/>
            <a:ext cx="9644109" cy="7141570"/>
          </a:xfrm>
          <a:prstGeom prst="rect">
            <a:avLst/>
          </a:prstGeom>
          <a:noFill/>
        </p:spPr>
        <p:txBody>
          <a:bodyPr wrap="square">
            <a:spAutoFit/>
          </a:bodyPr>
          <a:lstStyle/>
          <a:p>
            <a:pPr marL="800100" marR="0" lvl="1" indent="-342900" algn="just">
              <a:lnSpc>
                <a:spcPct val="115000"/>
              </a:lnSpc>
              <a:spcBef>
                <a:spcPts val="200"/>
              </a:spcBef>
              <a:spcAft>
                <a:spcPts val="0"/>
              </a:spcAft>
              <a:buAutoNum type="arabicPeriod"/>
            </a:pPr>
            <a:r>
              <a:rPr lang="en-IN" sz="1400" b="1"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INTRODUCTION</a:t>
            </a:r>
          </a:p>
          <a:p>
            <a:pPr marR="0" lvl="1" algn="just">
              <a:lnSpc>
                <a:spcPct val="115000"/>
              </a:lnSpc>
              <a:spcBef>
                <a:spcPts val="200"/>
              </a:spcBef>
              <a:spcAft>
                <a:spcPts val="0"/>
              </a:spcAft>
            </a:pPr>
            <a:r>
              <a:rPr lang="en-IN" sz="1400" b="1" dirty="0">
                <a:solidFill>
                  <a:srgbClr val="BF8F00"/>
                </a:solidFill>
                <a:latin typeface="Times New Roman" panose="02020603050405020304" pitchFamily="18" charset="0"/>
                <a:ea typeface="Times New Roman" panose="02020603050405020304" pitchFamily="18" charset="0"/>
                <a:cs typeface="Times New Roman" panose="02020603050405020304" pitchFamily="18" charset="0"/>
              </a:rPr>
              <a:t>1.1 </a:t>
            </a:r>
            <a:r>
              <a:rPr lang="en-IN" sz="1400" b="1" dirty="0">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Project Objectives</a:t>
            </a:r>
            <a:endParaRPr lang="en-US" sz="1300" b="1"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0" lvl="2">
              <a:lnSpc>
                <a:spcPct val="107000"/>
              </a:lnSpc>
              <a:spcBef>
                <a:spcPts val="0"/>
              </a:spcBef>
              <a:spcAft>
                <a:spcPts val="0"/>
              </a:spcAft>
            </a:pPr>
            <a:r>
              <a:rPr lang="en-IN" sz="1200" b="1" dirty="0">
                <a:solidFill>
                  <a:srgbClr val="002060"/>
                </a:solidFill>
                <a:effectLst/>
                <a:latin typeface="Times New Roman" panose="02020603050405020304" pitchFamily="18" charset="0"/>
                <a:ea typeface="Calibri" panose="020F0502020204030204" pitchFamily="34" charset="0"/>
              </a:rPr>
              <a:t>Admin Objectives</a:t>
            </a:r>
            <a:endParaRPr lang="en-US" sz="1100" dirty="0">
              <a:effectLst/>
              <a:latin typeface="Calibri" panose="020F0502020204030204" pitchFamily="34" charset="0"/>
              <a:ea typeface="Calibri" panose="020F0502020204030204" pitchFamily="34" charset="0"/>
            </a:endParaRPr>
          </a:p>
          <a:p>
            <a:pPr marL="571500" marR="0">
              <a:lnSpc>
                <a:spcPct val="107000"/>
              </a:lnSpc>
              <a:spcBef>
                <a:spcPts val="0"/>
              </a:spcBef>
              <a:spcAft>
                <a:spcPts val="0"/>
              </a:spcAft>
            </a:pPr>
            <a:r>
              <a:rPr lang="en-IN" sz="1200" dirty="0">
                <a:solidFill>
                  <a:srgbClr val="2C2C2C"/>
                </a:solidFill>
                <a:effectLst/>
                <a:latin typeface="Times New Roman" panose="02020603050405020304" pitchFamily="18" charset="0"/>
                <a:ea typeface="Calibri" panose="020F0502020204030204" pitchFamily="34" charset="0"/>
              </a:rPr>
              <a:t>It is an admin dependent system which has no user functionality. The salient features of the Employee Tracking System are:</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200" dirty="0">
                <a:solidFill>
                  <a:srgbClr val="2C2C2C"/>
                </a:solidFill>
                <a:effectLst/>
                <a:latin typeface="Times New Roman" panose="02020603050405020304" pitchFamily="18" charset="0"/>
                <a:ea typeface="Calibri" panose="020F0502020204030204" pitchFamily="34" charset="0"/>
              </a:rPr>
              <a:t>It is easy to execute the java classes which is possible just with the presence of </a:t>
            </a:r>
            <a:r>
              <a:rPr lang="en-IN" sz="1200" dirty="0" err="1">
                <a:solidFill>
                  <a:srgbClr val="2C2C2C"/>
                </a:solidFill>
                <a:effectLst/>
                <a:latin typeface="Times New Roman" panose="02020603050405020304" pitchFamily="18" charset="0"/>
                <a:ea typeface="Calibri" panose="020F0502020204030204" pitchFamily="34" charset="0"/>
              </a:rPr>
              <a:t>jdk</a:t>
            </a:r>
            <a:r>
              <a:rPr lang="en-IN" sz="1200" dirty="0">
                <a:solidFill>
                  <a:srgbClr val="2C2C2C"/>
                </a:solidFill>
                <a:effectLst/>
                <a:latin typeface="Times New Roman" panose="02020603050405020304" pitchFamily="18"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200" dirty="0">
                <a:solidFill>
                  <a:srgbClr val="2C2C2C"/>
                </a:solidFill>
                <a:effectLst/>
                <a:latin typeface="Times New Roman" panose="02020603050405020304" pitchFamily="18" charset="0"/>
                <a:ea typeface="Calibri" panose="020F0502020204030204" pitchFamily="34" charset="0"/>
              </a:rPr>
              <a:t>It is an instant system of entry and checking entries of employee details, which involve less complication and hassle.</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200" dirty="0">
                <a:solidFill>
                  <a:srgbClr val="2C2C2C"/>
                </a:solidFill>
                <a:effectLst/>
                <a:latin typeface="Times New Roman" panose="02020603050405020304" pitchFamily="18" charset="0"/>
                <a:ea typeface="Calibri" panose="020F0502020204030204" pitchFamily="34" charset="0"/>
              </a:rPr>
              <a:t>It does not involve a web server at present as it does not give a facility of browser execution or deployment as such.</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200" dirty="0">
                <a:solidFill>
                  <a:srgbClr val="2C2C2C"/>
                </a:solidFill>
                <a:effectLst/>
                <a:latin typeface="Times New Roman" panose="02020603050405020304" pitchFamily="18" charset="0"/>
                <a:ea typeface="Calibri" panose="020F0502020204030204" pitchFamily="34" charset="0"/>
              </a:rPr>
              <a:t>It does not involve a database. It therefore hardly requires storage space.</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IN" sz="1200" dirty="0">
                <a:solidFill>
                  <a:srgbClr val="2C2C2C"/>
                </a:solidFill>
                <a:effectLst/>
                <a:latin typeface="Times New Roman" panose="02020603050405020304" pitchFamily="18" charset="0"/>
                <a:ea typeface="Calibri" panose="020F0502020204030204" pitchFamily="34" charset="0"/>
              </a:rPr>
              <a:t>However it facilitates </a:t>
            </a:r>
            <a:r>
              <a:rPr lang="en-IN" sz="1200" dirty="0" err="1">
                <a:solidFill>
                  <a:srgbClr val="2C2C2C"/>
                </a:solidFill>
                <a:effectLst/>
                <a:latin typeface="Times New Roman" panose="02020603050405020304" pitchFamily="18" charset="0"/>
                <a:ea typeface="Calibri" panose="020F0502020204030204" pitchFamily="34" charset="0"/>
              </a:rPr>
              <a:t>updation</a:t>
            </a:r>
            <a:r>
              <a:rPr lang="en-IN" sz="1200" dirty="0">
                <a:solidFill>
                  <a:srgbClr val="2C2C2C"/>
                </a:solidFill>
                <a:effectLst/>
                <a:latin typeface="Times New Roman" panose="02020603050405020304" pitchFamily="18" charset="0"/>
                <a:ea typeface="Calibri" panose="020F0502020204030204" pitchFamily="34" charset="0"/>
              </a:rPr>
              <a:t> as it is prepared in an IDE and can be easily converted into a web based project using hibernate + MySQL or any other database in future.</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0" lvl="1" algn="just">
              <a:lnSpc>
                <a:spcPct val="115000"/>
              </a:lnSpc>
              <a:spcBef>
                <a:spcPts val="200"/>
              </a:spcBef>
              <a:spcAft>
                <a:spcPts val="0"/>
              </a:spcAft>
            </a:pPr>
            <a:r>
              <a:rPr lang="en-IN" sz="1400" b="1" dirty="0">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1.2. Constraints</a:t>
            </a:r>
            <a:endParaRPr lang="en-US" sz="1300" b="1"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 few functionalities could not be implemented.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r>
              <a:rPr lang="en-IN" sz="1200" dirty="0">
                <a:effectLst/>
                <a:latin typeface="Times New Roman" panose="02020603050405020304" pitchFamily="18" charset="0"/>
                <a:ea typeface="Calibri" panose="020F0502020204030204" pitchFamily="34" charset="0"/>
              </a:rPr>
              <a:t>The system suffers from the drawback of not being able to function at times due to session creation error for the application.</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Courier New" panose="02070309020205020404" pitchFamily="49" charset="0"/>
              <a:buChar char="o"/>
            </a:pPr>
            <a:r>
              <a:rPr lang="en-IN" sz="1200" dirty="0">
                <a:effectLst/>
                <a:latin typeface="Times New Roman" panose="02020603050405020304" pitchFamily="18" charset="0"/>
                <a:ea typeface="Calibri" panose="020F0502020204030204" pitchFamily="34" charset="0"/>
              </a:rPr>
              <a:t>The employer or the manager constructor which is created as a inherited class from the employee class, has no existence if employees do not exist. So, Manager class bears a IS-A relationship with the Employee class. The Manager class is created as the child class of Employee. Employee is the parent class of the manager class.</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Courier New" panose="02070309020205020404" pitchFamily="49" charset="0"/>
              <a:buChar char="o"/>
            </a:pPr>
            <a:r>
              <a:rPr lang="en-IN" sz="1200" dirty="0">
                <a:effectLst/>
                <a:latin typeface="Times New Roman" panose="02020603050405020304" pitchFamily="18" charset="0"/>
                <a:ea typeface="Calibri" panose="020F0502020204030204" pitchFamily="34" charset="0"/>
              </a:rPr>
              <a:t>Address bears a HAS-A relation with Employee. It is an Association of Composition type, with the Employee class. </a:t>
            </a:r>
            <a:r>
              <a:rPr lang="en-US" sz="1100" kern="100" dirty="0" err="1">
                <a:effectLst/>
                <a:latin typeface="Times New Roman" panose="02020603050405020304" pitchFamily="18" charset="0"/>
                <a:ea typeface="Helvetica Neue"/>
                <a:cs typeface="Times New Roman" panose="02020603050405020304" pitchFamily="18" charset="0"/>
              </a:rPr>
              <a:t>Mysql</a:t>
            </a:r>
            <a:r>
              <a:rPr lang="en-US" sz="1100" kern="100" dirty="0">
                <a:effectLst/>
                <a:latin typeface="Times New Roman" panose="02020603050405020304" pitchFamily="18" charset="0"/>
                <a:ea typeface="Helvetica Neue"/>
                <a:cs typeface="Times New Roman" panose="02020603050405020304" pitchFamily="18" charset="0"/>
              </a:rPr>
              <a:t> was not used as JDBC was not to be used in this project.</a:t>
            </a:r>
            <a:endParaRPr lang="en-US" sz="1100" kern="100" dirty="0">
              <a:latin typeface="Corbel" panose="020B0503020204020204" pitchFamily="34" charset="0"/>
              <a:ea typeface="Helvetica Neue"/>
              <a:cs typeface="Times New Roman" panose="02020603050405020304" pitchFamily="18" charset="0"/>
            </a:endParaRPr>
          </a:p>
          <a:p>
            <a:pPr marL="342900" marR="0" lvl="0" indent="-342900">
              <a:lnSpc>
                <a:spcPct val="107000"/>
              </a:lnSpc>
              <a:spcBef>
                <a:spcPts val="0"/>
              </a:spcBef>
              <a:spcAft>
                <a:spcPts val="800"/>
              </a:spcAft>
              <a:buFont typeface="Courier New" panose="02070309020205020404" pitchFamily="49" charset="0"/>
              <a:buChar char="o"/>
            </a:pPr>
            <a:r>
              <a:rPr lang="en-US" sz="1100" b="1" kern="100"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rPr>
              <a:t>1.3. </a:t>
            </a:r>
            <a:r>
              <a:rPr lang="en-IN" sz="1400" b="1" dirty="0">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Risks</a:t>
            </a:r>
            <a:endParaRPr lang="en-US" sz="1300" b="1"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100" kern="100" dirty="0">
                <a:effectLst/>
                <a:latin typeface="Times New Roman" panose="02020603050405020304" pitchFamily="18" charset="0"/>
                <a:ea typeface="Helvetica Neue"/>
                <a:cs typeface="Times New Roman" panose="02020603050405020304" pitchFamily="18" charset="0"/>
              </a:rPr>
              <a:t>Document specific risks that have been identified or that should be considered.</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IN" sz="1100" dirty="0">
                <a:effectLst/>
                <a:latin typeface="Times New Roman" panose="02020603050405020304" pitchFamily="18" charset="0"/>
                <a:ea typeface="Helvetica Neue"/>
              </a:rPr>
              <a:t>The authenticity of users is not determined.</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100" dirty="0">
                <a:effectLst/>
                <a:latin typeface="Times New Roman" panose="02020603050405020304" pitchFamily="18" charset="0"/>
                <a:ea typeface="Helvetica Neue"/>
              </a:rPr>
              <a:t>The Console based project is not equipped to provide detailed view of employees. The database is not used which makes calling of employees view on the basis of employee id not possible.</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IN" sz="1200" dirty="0">
                <a:effectLst/>
                <a:latin typeface="Times New Roman" panose="02020603050405020304" pitchFamily="18" charset="0"/>
                <a:ea typeface="Helvetica Neue"/>
              </a:rPr>
              <a:t>The project may suffer from </a:t>
            </a:r>
            <a:r>
              <a:rPr lang="en-IN" sz="1200" dirty="0" err="1">
                <a:effectLst/>
                <a:latin typeface="Times New Roman" panose="02020603050405020304" pitchFamily="18" charset="0"/>
                <a:ea typeface="Helvetica Neue"/>
              </a:rPr>
              <a:t>updation</a:t>
            </a:r>
            <a:r>
              <a:rPr lang="en-IN" sz="1200" dirty="0">
                <a:effectLst/>
                <a:latin typeface="Times New Roman" panose="02020603050405020304" pitchFamily="18" charset="0"/>
                <a:ea typeface="Helvetica Neue"/>
              </a:rPr>
              <a:t> and deletion anomalies for which the development need to be converted to different classes for insertion or deletion</a:t>
            </a:r>
            <a:r>
              <a:rPr lang="en-IN" sz="1400" dirty="0">
                <a:effectLst/>
                <a:latin typeface="Times New Roman" panose="02020603050405020304" pitchFamily="18" charset="0"/>
                <a:ea typeface="Helvetica Neue"/>
              </a:rPr>
              <a:t>.</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0" lvl="1" algn="just">
              <a:lnSpc>
                <a:spcPct val="115000"/>
              </a:lnSpc>
              <a:spcBef>
                <a:spcPts val="200"/>
              </a:spcBef>
              <a:spcAft>
                <a:spcPts val="0"/>
              </a:spcAft>
            </a:pPr>
            <a:r>
              <a:rPr lang="en-IN" sz="1400" b="1" dirty="0">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1.4. Out of Scope</a:t>
            </a:r>
            <a:endParaRPr lang="en-US" sz="1300" b="1"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IN" sz="1100" dirty="0">
                <a:effectLst/>
                <a:latin typeface="Times New Roman" panose="02020603050405020304" pitchFamily="18" charset="0"/>
                <a:ea typeface="Calibri" panose="020F0502020204030204" pitchFamily="34" charset="0"/>
              </a:rPr>
              <a:t>The project is developed in the local system and the code in </a:t>
            </a:r>
            <a:r>
              <a:rPr lang="en-IN" sz="1100" dirty="0" err="1">
                <a:effectLst/>
                <a:latin typeface="Times New Roman" panose="02020603050405020304" pitchFamily="18" charset="0"/>
                <a:ea typeface="Calibri" panose="020F0502020204030204" pitchFamily="34" charset="0"/>
              </a:rPr>
              <a:t>github</a:t>
            </a:r>
            <a:r>
              <a:rPr lang="en-IN" sz="1100" dirty="0">
                <a:effectLst/>
                <a:latin typeface="Times New Roman" panose="02020603050405020304" pitchFamily="18" charset="0"/>
                <a:ea typeface="Calibri" panose="020F0502020204030204" pitchFamily="34" charset="0"/>
              </a:rPr>
              <a:t> repository.</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IN" sz="1100" dirty="0">
                <a:effectLst/>
                <a:latin typeface="Times New Roman" panose="02020603050405020304" pitchFamily="18" charset="0"/>
                <a:ea typeface="Calibri" panose="020F0502020204030204" pitchFamily="34" charset="0"/>
              </a:rPr>
              <a:t>The project is not hosted in any cloud platform and is still not available in on internet.</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tabLst>
                <a:tab pos="2619375" algn="l"/>
              </a:tabLst>
            </a:pPr>
            <a:r>
              <a:rPr lang="en-IN" sz="1200" dirty="0">
                <a:solidFill>
                  <a:srgbClr val="2C2C2C"/>
                </a:solidFill>
                <a:effectLst/>
                <a:latin typeface="Times New Roman" panose="02020603050405020304" pitchFamily="18" charset="0"/>
                <a:ea typeface="Calibri" panose="020F0502020204030204" pitchFamily="34" charset="0"/>
              </a:rPr>
              <a:t>Setting of parameters in database for further use is not possible.</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mj-lt"/>
              <a:buAutoNum type="arabicPeriod"/>
            </a:pPr>
            <a:r>
              <a:rPr lang="en-IN" sz="1100" dirty="0">
                <a:effectLst/>
                <a:latin typeface="Times New Roman" panose="02020603050405020304" pitchFamily="18" charset="0"/>
                <a:ea typeface="Calibri" panose="020F0502020204030204" pitchFamily="34" charset="0"/>
              </a:rPr>
              <a:t>Employee authentication or the authentication of user of the application is out of scope.</a:t>
            </a:r>
            <a:endParaRPr lang="en-US"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2494134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8D44DF-8B8C-4958-C486-553396D5A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356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0920A-12BD-5100-6E6A-8538A7703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1424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6A409A-DBBA-0246-3604-6D318EF3A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4940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9E43-CE55-C3E6-768B-57EC3F13B5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0263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C3F642-FB49-839A-86F2-39BEB2942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6672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3B1B25-78C3-18F1-9230-CBAEE524D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7099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909087-5FF7-1441-D854-A3319DE6C2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8614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3CD69-F858-62EF-D0F2-7F48D72B1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7133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F02D8E-48AE-7961-EE34-5560CDC3E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3893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F447F-EA15-17C9-09C7-BE41CFC20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6134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5" name="Picture 153">
            <a:extLst>
              <a:ext uri="{FF2B5EF4-FFF2-40B4-BE49-F238E27FC236}">
                <a16:creationId xmlns:a16="http://schemas.microsoft.com/office/drawing/2014/main" id="{70CFB3F4-3B7F-E23B-FC03-7FF03586C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573" y="3033198"/>
            <a:ext cx="104440" cy="104440"/>
          </a:xfrm>
          <a:prstGeom prst="rect">
            <a:avLst/>
          </a:prstGeom>
          <a:noFill/>
          <a:extLst>
            <a:ext uri="{909E8E84-426E-40DD-AFC4-6F175D3DCCD1}">
              <a14:hiddenFill xmlns:a14="http://schemas.microsoft.com/office/drawing/2010/main">
                <a:solidFill>
                  <a:srgbClr val="FFFFFF"/>
                </a:solidFill>
              </a14:hiddenFill>
            </a:ext>
          </a:extLst>
        </p:spPr>
      </p:pic>
      <p:pic>
        <p:nvPicPr>
          <p:cNvPr id="3224" name="Picture 152">
            <a:extLst>
              <a:ext uri="{FF2B5EF4-FFF2-40B4-BE49-F238E27FC236}">
                <a16:creationId xmlns:a16="http://schemas.microsoft.com/office/drawing/2014/main" id="{AC3CAB09-406C-C8D0-1080-C2EC9FB52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573" y="3335610"/>
            <a:ext cx="104440" cy="104440"/>
          </a:xfrm>
          <a:prstGeom prst="rect">
            <a:avLst/>
          </a:prstGeom>
          <a:noFill/>
          <a:extLst>
            <a:ext uri="{909E8E84-426E-40DD-AFC4-6F175D3DCCD1}">
              <a14:hiddenFill xmlns:a14="http://schemas.microsoft.com/office/drawing/2010/main">
                <a:solidFill>
                  <a:srgbClr val="FFFFFF"/>
                </a:solidFill>
              </a14:hiddenFill>
            </a:ext>
          </a:extLst>
        </p:spPr>
      </p:pic>
      <p:pic>
        <p:nvPicPr>
          <p:cNvPr id="3223" name="Picture 151">
            <a:extLst>
              <a:ext uri="{FF2B5EF4-FFF2-40B4-BE49-F238E27FC236}">
                <a16:creationId xmlns:a16="http://schemas.microsoft.com/office/drawing/2014/main" id="{E575DA48-F53B-733E-2EF0-BF423F1604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573" y="3704938"/>
            <a:ext cx="104440" cy="104440"/>
          </a:xfrm>
          <a:prstGeom prst="rect">
            <a:avLst/>
          </a:prstGeom>
          <a:noFill/>
          <a:extLst>
            <a:ext uri="{909E8E84-426E-40DD-AFC4-6F175D3DCCD1}">
              <a14:hiddenFill xmlns:a14="http://schemas.microsoft.com/office/drawing/2010/main">
                <a:solidFill>
                  <a:srgbClr val="FFFFFF"/>
                </a:solidFill>
              </a14:hiddenFill>
            </a:ext>
          </a:extLst>
        </p:spPr>
      </p:pic>
      <p:pic>
        <p:nvPicPr>
          <p:cNvPr id="3222" name="Picture 150">
            <a:extLst>
              <a:ext uri="{FF2B5EF4-FFF2-40B4-BE49-F238E27FC236}">
                <a16:creationId xmlns:a16="http://schemas.microsoft.com/office/drawing/2014/main" id="{98EDE0CB-11EA-A664-1379-71D9D0137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063" y="3990276"/>
            <a:ext cx="104440" cy="104440"/>
          </a:xfrm>
          <a:prstGeom prst="rect">
            <a:avLst/>
          </a:prstGeom>
          <a:noFill/>
          <a:extLst>
            <a:ext uri="{909E8E84-426E-40DD-AFC4-6F175D3DCCD1}">
              <a14:hiddenFill xmlns:a14="http://schemas.microsoft.com/office/drawing/2010/main">
                <a:solidFill>
                  <a:srgbClr val="FFFFFF"/>
                </a:solidFill>
              </a14:hiddenFill>
            </a:ext>
          </a:extLst>
        </p:spPr>
      </p:pic>
      <p:pic>
        <p:nvPicPr>
          <p:cNvPr id="3221" name="Picture 149">
            <a:extLst>
              <a:ext uri="{FF2B5EF4-FFF2-40B4-BE49-F238E27FC236}">
                <a16:creationId xmlns:a16="http://schemas.microsoft.com/office/drawing/2014/main" id="{409991B2-C04D-6B49-F660-E7C76CA86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446" y="4230074"/>
            <a:ext cx="104440" cy="104440"/>
          </a:xfrm>
          <a:prstGeom prst="rect">
            <a:avLst/>
          </a:prstGeom>
          <a:noFill/>
          <a:extLst>
            <a:ext uri="{909E8E84-426E-40DD-AFC4-6F175D3DCCD1}">
              <a14:hiddenFill xmlns:a14="http://schemas.microsoft.com/office/drawing/2010/main">
                <a:solidFill>
                  <a:srgbClr val="FFFFFF"/>
                </a:solidFill>
              </a14:hiddenFill>
            </a:ext>
          </a:extLst>
        </p:spPr>
      </p:pic>
      <p:pic>
        <p:nvPicPr>
          <p:cNvPr id="3220" name="image2.png">
            <a:extLst>
              <a:ext uri="{FF2B5EF4-FFF2-40B4-BE49-F238E27FC236}">
                <a16:creationId xmlns:a16="http://schemas.microsoft.com/office/drawing/2014/main" id="{3810CB9A-F69A-54DA-2DB9-238933F4D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152" y="4442546"/>
            <a:ext cx="104440" cy="104440"/>
          </a:xfrm>
          <a:prstGeom prst="rect">
            <a:avLst/>
          </a:prstGeom>
          <a:noFill/>
          <a:extLst>
            <a:ext uri="{909E8E84-426E-40DD-AFC4-6F175D3DCCD1}">
              <a14:hiddenFill xmlns:a14="http://schemas.microsoft.com/office/drawing/2010/main">
                <a:solidFill>
                  <a:srgbClr val="FFFFFF"/>
                </a:solidFill>
              </a14:hiddenFill>
            </a:ext>
          </a:extLst>
        </p:spPr>
      </p:pic>
      <p:sp>
        <p:nvSpPr>
          <p:cNvPr id="3200" name="Rectangle 154">
            <a:extLst>
              <a:ext uri="{FF2B5EF4-FFF2-40B4-BE49-F238E27FC236}">
                <a16:creationId xmlns:a16="http://schemas.microsoft.com/office/drawing/2014/main" id="{F993D56A-21D0-2127-A81C-A3CA155FD317}"/>
              </a:ext>
            </a:extLst>
          </p:cNvPr>
          <p:cNvSpPr>
            <a:spLocks noChangeArrowheads="1"/>
          </p:cNvSpPr>
          <p:nvPr/>
        </p:nvSpPr>
        <p:spPr bwMode="auto">
          <a:xfrm>
            <a:off x="2530136" y="31175"/>
            <a:ext cx="9392576" cy="3231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152352" rIns="0" bIns="0" numCol="1" anchor="ctr" anchorCtr="0" compatLnSpc="1">
            <a:prstTxWarp prst="textNoShape">
              <a:avLst/>
            </a:prstTxWarp>
            <a:spAutoFit/>
          </a:bodyPr>
          <a:lstStyle>
            <a:lvl1pPr eaLnBrk="0" fontAlgn="base" hangingPunct="0">
              <a:spcBef>
                <a:spcPct val="0"/>
              </a:spcBef>
              <a:spcAft>
                <a:spcPct val="0"/>
              </a:spcAft>
              <a:tabLst>
                <a:tab pos="1943100" algn="l"/>
              </a:tabLst>
              <a:defRPr>
                <a:solidFill>
                  <a:schemeClr val="tx1"/>
                </a:solidFill>
                <a:latin typeface="Arial" panose="020B0604020202020204" pitchFamily="34" charset="0"/>
              </a:defRPr>
            </a:lvl1pPr>
            <a:lvl2pPr eaLnBrk="0" fontAlgn="base" hangingPunct="0">
              <a:spcBef>
                <a:spcPct val="0"/>
              </a:spcBef>
              <a:spcAft>
                <a:spcPct val="0"/>
              </a:spcAft>
              <a:tabLst>
                <a:tab pos="1943100" algn="l"/>
              </a:tabLst>
              <a:defRPr>
                <a:solidFill>
                  <a:schemeClr val="tx1"/>
                </a:solidFill>
                <a:latin typeface="Arial" panose="020B0604020202020204" pitchFamily="34" charset="0"/>
              </a:defRPr>
            </a:lvl2pPr>
            <a:lvl3pPr eaLnBrk="0" fontAlgn="base" hangingPunct="0">
              <a:spcBef>
                <a:spcPct val="0"/>
              </a:spcBef>
              <a:spcAft>
                <a:spcPct val="0"/>
              </a:spcAft>
              <a:tabLst>
                <a:tab pos="1943100" algn="l"/>
              </a:tabLst>
              <a:defRPr>
                <a:solidFill>
                  <a:schemeClr val="tx1"/>
                </a:solidFill>
                <a:latin typeface="Arial" panose="020B0604020202020204" pitchFamily="34" charset="0"/>
              </a:defRPr>
            </a:lvl3pPr>
            <a:lvl4pPr eaLnBrk="0" fontAlgn="base" hangingPunct="0">
              <a:spcBef>
                <a:spcPct val="0"/>
              </a:spcBef>
              <a:spcAft>
                <a:spcPct val="0"/>
              </a:spcAft>
              <a:tabLst>
                <a:tab pos="1943100" algn="l"/>
              </a:tabLst>
              <a:defRPr>
                <a:solidFill>
                  <a:schemeClr val="tx1"/>
                </a:solidFill>
                <a:latin typeface="Arial" panose="020B0604020202020204" pitchFamily="34" charset="0"/>
              </a:defRPr>
            </a:lvl4pPr>
            <a:lvl5pPr eaLnBrk="0" fontAlgn="base" hangingPunct="0">
              <a:spcBef>
                <a:spcPct val="0"/>
              </a:spcBef>
              <a:spcAft>
                <a:spcPct val="0"/>
              </a:spcAft>
              <a:tabLst>
                <a:tab pos="1943100" algn="l"/>
              </a:tabLst>
              <a:defRPr>
                <a:solidFill>
                  <a:schemeClr val="tx1"/>
                </a:solidFill>
                <a:latin typeface="Arial" panose="020B0604020202020204" pitchFamily="34" charset="0"/>
              </a:defRPr>
            </a:lvl5pPr>
            <a:lvl6pPr eaLnBrk="0" fontAlgn="base" hangingPunct="0">
              <a:spcBef>
                <a:spcPct val="0"/>
              </a:spcBef>
              <a:spcAft>
                <a:spcPct val="0"/>
              </a:spcAft>
              <a:tabLst>
                <a:tab pos="1943100" algn="l"/>
              </a:tabLst>
              <a:defRPr>
                <a:solidFill>
                  <a:schemeClr val="tx1"/>
                </a:solidFill>
                <a:latin typeface="Arial" panose="020B0604020202020204" pitchFamily="34" charset="0"/>
              </a:defRPr>
            </a:lvl6pPr>
            <a:lvl7pPr eaLnBrk="0" fontAlgn="base" hangingPunct="0">
              <a:spcBef>
                <a:spcPct val="0"/>
              </a:spcBef>
              <a:spcAft>
                <a:spcPct val="0"/>
              </a:spcAft>
              <a:tabLst>
                <a:tab pos="1943100" algn="l"/>
              </a:tabLst>
              <a:defRPr>
                <a:solidFill>
                  <a:schemeClr val="tx1"/>
                </a:solidFill>
                <a:latin typeface="Arial" panose="020B0604020202020204" pitchFamily="34" charset="0"/>
              </a:defRPr>
            </a:lvl7pPr>
            <a:lvl8pPr eaLnBrk="0" fontAlgn="base" hangingPunct="0">
              <a:spcBef>
                <a:spcPct val="0"/>
              </a:spcBef>
              <a:spcAft>
                <a:spcPct val="0"/>
              </a:spcAft>
              <a:tabLst>
                <a:tab pos="1943100" algn="l"/>
              </a:tabLst>
              <a:defRPr>
                <a:solidFill>
                  <a:schemeClr val="tx1"/>
                </a:solidFill>
                <a:latin typeface="Arial" panose="020B0604020202020204" pitchFamily="34" charset="0"/>
              </a:defRPr>
            </a:lvl8pPr>
            <a:lvl9pPr eaLnBrk="0" fontAlgn="base" hangingPunct="0">
              <a:spcBef>
                <a:spcPct val="0"/>
              </a:spcBef>
              <a:spcAft>
                <a:spcPct val="0"/>
              </a:spcAft>
              <a:tabLst>
                <a:tab pos="19431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tab pos="1943100" algn="l"/>
              </a:tabLst>
            </a:pPr>
            <a:r>
              <a:rPr kumimoji="0" lang="en-US" altLang="en-US" sz="1600" b="0" i="0" u="none" strike="noStrike" cap="none" normalizeH="0" baseline="0" dirty="0" bmk="_Toc133000254">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 TECHNICAL SPECIFICATIONS</a:t>
            </a:r>
            <a:endParaRPr kumimoji="0" lang="en-US" altLang="en-US" sz="1600" b="0" i="0" u="none" strike="noStrike" cap="none" normalizeH="0" baseline="0" dirty="0">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includes the hardware software and other technical requirements of the system. Any platform and machine with an installed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jdk</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can effectively run the application. As the project is developed in java it is: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Portable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Simple to understand and implement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Any database can be used for stating minimum employee details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Minimum storage and any RAM that effectively runs a java application can be used.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application uses the System Library which may vary from machine to machine.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9431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application is developed in Eclipse IDE. It may be opened in any IDE or it may even run in command prompt.</a:t>
            </a:r>
            <a:endParaRPr kumimoji="0" lang="en-US" altLang="en-US" sz="8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1943100" algn="l"/>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1943100" algn="l"/>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1943100" algn="l"/>
              </a:tabLst>
            </a:pPr>
            <a:endPar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tab pos="1943100" algn="l"/>
              </a:tabLst>
            </a:pPr>
            <a:endParaRPr lang="en-US" altLang="en-US" sz="1400" b="1" dirty="0">
              <a:latin typeface="Times New Roman" panose="02020603050405020304" pitchFamily="18" charset="0"/>
              <a:ea typeface="Calibri" panose="020F0502020204030204" pitchFamily="34"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tabLst>
                <a:tab pos="1943100" algn="l"/>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2.1. Hardware Requirements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9431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01" name="Rectangle 155">
            <a:extLst>
              <a:ext uri="{FF2B5EF4-FFF2-40B4-BE49-F238E27FC236}">
                <a16:creationId xmlns:a16="http://schemas.microsoft.com/office/drawing/2014/main" id="{DAA56242-E840-275B-7F53-4B5ABF02C857}"/>
              </a:ext>
            </a:extLst>
          </p:cNvPr>
          <p:cNvSpPr>
            <a:spLocks noChangeArrowheads="1"/>
          </p:cNvSpPr>
          <p:nvPr/>
        </p:nvSpPr>
        <p:spPr bwMode="auto">
          <a:xfrm rot="10800000" flipV="1">
            <a:off x="2797573" y="3609864"/>
            <a:ext cx="10283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438400" algn="l"/>
              </a:tabLst>
              <a:defRPr>
                <a:solidFill>
                  <a:schemeClr val="tx1"/>
                </a:solidFill>
                <a:latin typeface="Arial" panose="020B0604020202020204" pitchFamily="34" charset="0"/>
              </a:defRPr>
            </a:lvl1pPr>
            <a:lvl2pPr eaLnBrk="0" fontAlgn="base" hangingPunct="0">
              <a:spcBef>
                <a:spcPct val="0"/>
              </a:spcBef>
              <a:spcAft>
                <a:spcPct val="0"/>
              </a:spcAft>
              <a:tabLst>
                <a:tab pos="2438400" algn="l"/>
              </a:tabLst>
              <a:defRPr>
                <a:solidFill>
                  <a:schemeClr val="tx1"/>
                </a:solidFill>
                <a:latin typeface="Arial" panose="020B0604020202020204" pitchFamily="34" charset="0"/>
              </a:defRPr>
            </a:lvl2pPr>
            <a:lvl3pPr eaLnBrk="0" fontAlgn="base" hangingPunct="0">
              <a:spcBef>
                <a:spcPct val="0"/>
              </a:spcBef>
              <a:spcAft>
                <a:spcPct val="0"/>
              </a:spcAft>
              <a:tabLst>
                <a:tab pos="2438400" algn="l"/>
              </a:tabLst>
              <a:defRPr>
                <a:solidFill>
                  <a:schemeClr val="tx1"/>
                </a:solidFill>
                <a:latin typeface="Arial" panose="020B0604020202020204" pitchFamily="34" charset="0"/>
              </a:defRPr>
            </a:lvl3pPr>
            <a:lvl4pPr eaLnBrk="0" fontAlgn="base" hangingPunct="0">
              <a:spcBef>
                <a:spcPct val="0"/>
              </a:spcBef>
              <a:spcAft>
                <a:spcPct val="0"/>
              </a:spcAft>
              <a:tabLst>
                <a:tab pos="2438400" algn="l"/>
              </a:tabLst>
              <a:defRPr>
                <a:solidFill>
                  <a:schemeClr val="tx1"/>
                </a:solidFill>
                <a:latin typeface="Arial" panose="020B0604020202020204" pitchFamily="34" charset="0"/>
              </a:defRPr>
            </a:lvl4pPr>
            <a:lvl5pPr eaLnBrk="0" fontAlgn="base" hangingPunct="0">
              <a:spcBef>
                <a:spcPct val="0"/>
              </a:spcBef>
              <a:spcAft>
                <a:spcPct val="0"/>
              </a:spcAft>
              <a:tabLst>
                <a:tab pos="2438400" algn="l"/>
              </a:tabLst>
              <a:defRPr>
                <a:solidFill>
                  <a:schemeClr val="tx1"/>
                </a:solidFill>
                <a:latin typeface="Arial" panose="020B0604020202020204" pitchFamily="34" charset="0"/>
              </a:defRPr>
            </a:lvl5pPr>
            <a:lvl6pPr eaLnBrk="0" fontAlgn="base" hangingPunct="0">
              <a:spcBef>
                <a:spcPct val="0"/>
              </a:spcBef>
              <a:spcAft>
                <a:spcPct val="0"/>
              </a:spcAft>
              <a:tabLst>
                <a:tab pos="2438400" algn="l"/>
              </a:tabLst>
              <a:defRPr>
                <a:solidFill>
                  <a:schemeClr val="tx1"/>
                </a:solidFill>
                <a:latin typeface="Arial" panose="020B0604020202020204" pitchFamily="34" charset="0"/>
              </a:defRPr>
            </a:lvl6pPr>
            <a:lvl7pPr eaLnBrk="0" fontAlgn="base" hangingPunct="0">
              <a:spcBef>
                <a:spcPct val="0"/>
              </a:spcBef>
              <a:spcAft>
                <a:spcPct val="0"/>
              </a:spcAft>
              <a:tabLst>
                <a:tab pos="2438400" algn="l"/>
              </a:tabLst>
              <a:defRPr>
                <a:solidFill>
                  <a:schemeClr val="tx1"/>
                </a:solidFill>
                <a:latin typeface="Arial" panose="020B0604020202020204" pitchFamily="34" charset="0"/>
              </a:defRPr>
            </a:lvl7pPr>
            <a:lvl8pPr eaLnBrk="0" fontAlgn="base" hangingPunct="0">
              <a:spcBef>
                <a:spcPct val="0"/>
              </a:spcBef>
              <a:spcAft>
                <a:spcPct val="0"/>
              </a:spcAft>
              <a:tabLst>
                <a:tab pos="2438400" algn="l"/>
              </a:tabLst>
              <a:defRPr>
                <a:solidFill>
                  <a:schemeClr val="tx1"/>
                </a:solidFill>
                <a:latin typeface="Arial" panose="020B0604020202020204" pitchFamily="34" charset="0"/>
              </a:defRPr>
            </a:lvl8pPr>
            <a:lvl9pPr eaLnBrk="0" fontAlgn="base" hangingPunct="0">
              <a:spcBef>
                <a:spcPct val="0"/>
              </a:spcBef>
              <a:spcAft>
                <a:spcPct val="0"/>
              </a:spcAft>
              <a:tabLst>
                <a:tab pos="2438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438400"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Processor:              Intel Pentium microprocessor with RYZEN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4384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02" name="Rectangle 156">
            <a:extLst>
              <a:ext uri="{FF2B5EF4-FFF2-40B4-BE49-F238E27FC236}">
                <a16:creationId xmlns:a16="http://schemas.microsoft.com/office/drawing/2014/main" id="{EAE97B8B-FDE7-DEEC-8708-0D2DD611E638}"/>
              </a:ext>
            </a:extLst>
          </p:cNvPr>
          <p:cNvSpPr>
            <a:spLocks noChangeArrowheads="1"/>
          </p:cNvSpPr>
          <p:nvPr/>
        </p:nvSpPr>
        <p:spPr bwMode="auto">
          <a:xfrm rot="10800000" flipV="1">
            <a:off x="2726553" y="3245327"/>
            <a:ext cx="1028330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438400" algn="l"/>
              </a:tabLst>
              <a:defRPr>
                <a:solidFill>
                  <a:schemeClr val="tx1"/>
                </a:solidFill>
                <a:latin typeface="Arial" panose="020B0604020202020204" pitchFamily="34" charset="0"/>
              </a:defRPr>
            </a:lvl1pPr>
            <a:lvl2pPr eaLnBrk="0" fontAlgn="base" hangingPunct="0">
              <a:spcBef>
                <a:spcPct val="0"/>
              </a:spcBef>
              <a:spcAft>
                <a:spcPct val="0"/>
              </a:spcAft>
              <a:tabLst>
                <a:tab pos="2438400" algn="l"/>
              </a:tabLst>
              <a:defRPr>
                <a:solidFill>
                  <a:schemeClr val="tx1"/>
                </a:solidFill>
                <a:latin typeface="Arial" panose="020B0604020202020204" pitchFamily="34" charset="0"/>
              </a:defRPr>
            </a:lvl2pPr>
            <a:lvl3pPr eaLnBrk="0" fontAlgn="base" hangingPunct="0">
              <a:spcBef>
                <a:spcPct val="0"/>
              </a:spcBef>
              <a:spcAft>
                <a:spcPct val="0"/>
              </a:spcAft>
              <a:tabLst>
                <a:tab pos="2438400" algn="l"/>
              </a:tabLst>
              <a:defRPr>
                <a:solidFill>
                  <a:schemeClr val="tx1"/>
                </a:solidFill>
                <a:latin typeface="Arial" panose="020B0604020202020204" pitchFamily="34" charset="0"/>
              </a:defRPr>
            </a:lvl3pPr>
            <a:lvl4pPr eaLnBrk="0" fontAlgn="base" hangingPunct="0">
              <a:spcBef>
                <a:spcPct val="0"/>
              </a:spcBef>
              <a:spcAft>
                <a:spcPct val="0"/>
              </a:spcAft>
              <a:tabLst>
                <a:tab pos="2438400" algn="l"/>
              </a:tabLst>
              <a:defRPr>
                <a:solidFill>
                  <a:schemeClr val="tx1"/>
                </a:solidFill>
                <a:latin typeface="Arial" panose="020B0604020202020204" pitchFamily="34" charset="0"/>
              </a:defRPr>
            </a:lvl4pPr>
            <a:lvl5pPr eaLnBrk="0" fontAlgn="base" hangingPunct="0">
              <a:spcBef>
                <a:spcPct val="0"/>
              </a:spcBef>
              <a:spcAft>
                <a:spcPct val="0"/>
              </a:spcAft>
              <a:tabLst>
                <a:tab pos="2438400" algn="l"/>
              </a:tabLst>
              <a:defRPr>
                <a:solidFill>
                  <a:schemeClr val="tx1"/>
                </a:solidFill>
                <a:latin typeface="Arial" panose="020B0604020202020204" pitchFamily="34" charset="0"/>
              </a:defRPr>
            </a:lvl5pPr>
            <a:lvl6pPr eaLnBrk="0" fontAlgn="base" hangingPunct="0">
              <a:spcBef>
                <a:spcPct val="0"/>
              </a:spcBef>
              <a:spcAft>
                <a:spcPct val="0"/>
              </a:spcAft>
              <a:tabLst>
                <a:tab pos="2438400" algn="l"/>
              </a:tabLst>
              <a:defRPr>
                <a:solidFill>
                  <a:schemeClr val="tx1"/>
                </a:solidFill>
                <a:latin typeface="Arial" panose="020B0604020202020204" pitchFamily="34" charset="0"/>
              </a:defRPr>
            </a:lvl6pPr>
            <a:lvl7pPr eaLnBrk="0" fontAlgn="base" hangingPunct="0">
              <a:spcBef>
                <a:spcPct val="0"/>
              </a:spcBef>
              <a:spcAft>
                <a:spcPct val="0"/>
              </a:spcAft>
              <a:tabLst>
                <a:tab pos="2438400" algn="l"/>
              </a:tabLst>
              <a:defRPr>
                <a:solidFill>
                  <a:schemeClr val="tx1"/>
                </a:solidFill>
                <a:latin typeface="Arial" panose="020B0604020202020204" pitchFamily="34" charset="0"/>
              </a:defRPr>
            </a:lvl7pPr>
            <a:lvl8pPr eaLnBrk="0" fontAlgn="base" hangingPunct="0">
              <a:spcBef>
                <a:spcPct val="0"/>
              </a:spcBef>
              <a:spcAft>
                <a:spcPct val="0"/>
              </a:spcAft>
              <a:tabLst>
                <a:tab pos="2438400" algn="l"/>
              </a:tabLst>
              <a:defRPr>
                <a:solidFill>
                  <a:schemeClr val="tx1"/>
                </a:solidFill>
                <a:latin typeface="Arial" panose="020B0604020202020204" pitchFamily="34" charset="0"/>
              </a:defRPr>
            </a:lvl8pPr>
            <a:lvl9pPr eaLnBrk="0" fontAlgn="base" hangingPunct="0">
              <a:spcBef>
                <a:spcPct val="0"/>
              </a:spcBef>
              <a:spcAft>
                <a:spcPct val="0"/>
              </a:spcAft>
              <a:tabLst>
                <a:tab pos="2438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4384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Main memory:          512 MB</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4384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03" name="Rectangle 157">
            <a:extLst>
              <a:ext uri="{FF2B5EF4-FFF2-40B4-BE49-F238E27FC236}">
                <a16:creationId xmlns:a16="http://schemas.microsoft.com/office/drawing/2014/main" id="{9FE057F6-72F3-9EE6-F51C-CDDAE5CE6831}"/>
              </a:ext>
            </a:extLst>
          </p:cNvPr>
          <p:cNvSpPr>
            <a:spLocks noChangeArrowheads="1"/>
          </p:cNvSpPr>
          <p:nvPr/>
        </p:nvSpPr>
        <p:spPr bwMode="auto">
          <a:xfrm rot="10800000" flipV="1">
            <a:off x="2762063" y="2915467"/>
            <a:ext cx="1028330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438400" algn="l"/>
              </a:tabLst>
              <a:defRPr>
                <a:solidFill>
                  <a:schemeClr val="tx1"/>
                </a:solidFill>
                <a:latin typeface="Arial" panose="020B0604020202020204" pitchFamily="34" charset="0"/>
              </a:defRPr>
            </a:lvl1pPr>
            <a:lvl2pPr eaLnBrk="0" fontAlgn="base" hangingPunct="0">
              <a:spcBef>
                <a:spcPct val="0"/>
              </a:spcBef>
              <a:spcAft>
                <a:spcPct val="0"/>
              </a:spcAft>
              <a:tabLst>
                <a:tab pos="2438400" algn="l"/>
              </a:tabLst>
              <a:defRPr>
                <a:solidFill>
                  <a:schemeClr val="tx1"/>
                </a:solidFill>
                <a:latin typeface="Arial" panose="020B0604020202020204" pitchFamily="34" charset="0"/>
              </a:defRPr>
            </a:lvl2pPr>
            <a:lvl3pPr eaLnBrk="0" fontAlgn="base" hangingPunct="0">
              <a:spcBef>
                <a:spcPct val="0"/>
              </a:spcBef>
              <a:spcAft>
                <a:spcPct val="0"/>
              </a:spcAft>
              <a:tabLst>
                <a:tab pos="2438400" algn="l"/>
              </a:tabLst>
              <a:defRPr>
                <a:solidFill>
                  <a:schemeClr val="tx1"/>
                </a:solidFill>
                <a:latin typeface="Arial" panose="020B0604020202020204" pitchFamily="34" charset="0"/>
              </a:defRPr>
            </a:lvl3pPr>
            <a:lvl4pPr eaLnBrk="0" fontAlgn="base" hangingPunct="0">
              <a:spcBef>
                <a:spcPct val="0"/>
              </a:spcBef>
              <a:spcAft>
                <a:spcPct val="0"/>
              </a:spcAft>
              <a:tabLst>
                <a:tab pos="2438400" algn="l"/>
              </a:tabLst>
              <a:defRPr>
                <a:solidFill>
                  <a:schemeClr val="tx1"/>
                </a:solidFill>
                <a:latin typeface="Arial" panose="020B0604020202020204" pitchFamily="34" charset="0"/>
              </a:defRPr>
            </a:lvl4pPr>
            <a:lvl5pPr eaLnBrk="0" fontAlgn="base" hangingPunct="0">
              <a:spcBef>
                <a:spcPct val="0"/>
              </a:spcBef>
              <a:spcAft>
                <a:spcPct val="0"/>
              </a:spcAft>
              <a:tabLst>
                <a:tab pos="2438400" algn="l"/>
              </a:tabLst>
              <a:defRPr>
                <a:solidFill>
                  <a:schemeClr val="tx1"/>
                </a:solidFill>
                <a:latin typeface="Arial" panose="020B0604020202020204" pitchFamily="34" charset="0"/>
              </a:defRPr>
            </a:lvl5pPr>
            <a:lvl6pPr eaLnBrk="0" fontAlgn="base" hangingPunct="0">
              <a:spcBef>
                <a:spcPct val="0"/>
              </a:spcBef>
              <a:spcAft>
                <a:spcPct val="0"/>
              </a:spcAft>
              <a:tabLst>
                <a:tab pos="2438400" algn="l"/>
              </a:tabLst>
              <a:defRPr>
                <a:solidFill>
                  <a:schemeClr val="tx1"/>
                </a:solidFill>
                <a:latin typeface="Arial" panose="020B0604020202020204" pitchFamily="34" charset="0"/>
              </a:defRPr>
            </a:lvl6pPr>
            <a:lvl7pPr eaLnBrk="0" fontAlgn="base" hangingPunct="0">
              <a:spcBef>
                <a:spcPct val="0"/>
              </a:spcBef>
              <a:spcAft>
                <a:spcPct val="0"/>
              </a:spcAft>
              <a:tabLst>
                <a:tab pos="2438400" algn="l"/>
              </a:tabLst>
              <a:defRPr>
                <a:solidFill>
                  <a:schemeClr val="tx1"/>
                </a:solidFill>
                <a:latin typeface="Arial" panose="020B0604020202020204" pitchFamily="34" charset="0"/>
              </a:defRPr>
            </a:lvl7pPr>
            <a:lvl8pPr eaLnBrk="0" fontAlgn="base" hangingPunct="0">
              <a:spcBef>
                <a:spcPct val="0"/>
              </a:spcBef>
              <a:spcAft>
                <a:spcPct val="0"/>
              </a:spcAft>
              <a:tabLst>
                <a:tab pos="2438400" algn="l"/>
              </a:tabLst>
              <a:defRPr>
                <a:solidFill>
                  <a:schemeClr val="tx1"/>
                </a:solidFill>
                <a:latin typeface="Arial" panose="020B0604020202020204" pitchFamily="34" charset="0"/>
              </a:defRPr>
            </a:lvl8pPr>
            <a:lvl9pPr eaLnBrk="0" fontAlgn="base" hangingPunct="0">
              <a:spcBef>
                <a:spcPct val="0"/>
              </a:spcBef>
              <a:spcAft>
                <a:spcPct val="0"/>
              </a:spcAft>
              <a:tabLst>
                <a:tab pos="2438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438400"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Hard disk :               256 MB required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4384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04" name="Rectangle 158">
            <a:extLst>
              <a:ext uri="{FF2B5EF4-FFF2-40B4-BE49-F238E27FC236}">
                <a16:creationId xmlns:a16="http://schemas.microsoft.com/office/drawing/2014/main" id="{DEC1D4BD-3BF2-0F99-172F-AEB10B3F88CF}"/>
              </a:ext>
            </a:extLst>
          </p:cNvPr>
          <p:cNvSpPr>
            <a:spLocks noChangeArrowheads="1"/>
          </p:cNvSpPr>
          <p:nvPr/>
        </p:nvSpPr>
        <p:spPr bwMode="auto">
          <a:xfrm rot="10800000" flipV="1">
            <a:off x="2797573" y="3873988"/>
            <a:ext cx="8308392" cy="553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438400" algn="l"/>
              </a:tabLst>
              <a:defRPr>
                <a:solidFill>
                  <a:schemeClr val="tx1"/>
                </a:solidFill>
                <a:latin typeface="Arial" panose="020B0604020202020204" pitchFamily="34" charset="0"/>
              </a:defRPr>
            </a:lvl1pPr>
            <a:lvl2pPr eaLnBrk="0" fontAlgn="base" hangingPunct="0">
              <a:spcBef>
                <a:spcPct val="0"/>
              </a:spcBef>
              <a:spcAft>
                <a:spcPct val="0"/>
              </a:spcAft>
              <a:tabLst>
                <a:tab pos="2438400" algn="l"/>
              </a:tabLst>
              <a:defRPr>
                <a:solidFill>
                  <a:schemeClr val="tx1"/>
                </a:solidFill>
                <a:latin typeface="Arial" panose="020B0604020202020204" pitchFamily="34" charset="0"/>
              </a:defRPr>
            </a:lvl2pPr>
            <a:lvl3pPr eaLnBrk="0" fontAlgn="base" hangingPunct="0">
              <a:spcBef>
                <a:spcPct val="0"/>
              </a:spcBef>
              <a:spcAft>
                <a:spcPct val="0"/>
              </a:spcAft>
              <a:tabLst>
                <a:tab pos="2438400" algn="l"/>
              </a:tabLst>
              <a:defRPr>
                <a:solidFill>
                  <a:schemeClr val="tx1"/>
                </a:solidFill>
                <a:latin typeface="Arial" panose="020B0604020202020204" pitchFamily="34" charset="0"/>
              </a:defRPr>
            </a:lvl3pPr>
            <a:lvl4pPr eaLnBrk="0" fontAlgn="base" hangingPunct="0">
              <a:spcBef>
                <a:spcPct val="0"/>
              </a:spcBef>
              <a:spcAft>
                <a:spcPct val="0"/>
              </a:spcAft>
              <a:tabLst>
                <a:tab pos="2438400" algn="l"/>
              </a:tabLst>
              <a:defRPr>
                <a:solidFill>
                  <a:schemeClr val="tx1"/>
                </a:solidFill>
                <a:latin typeface="Arial" panose="020B0604020202020204" pitchFamily="34" charset="0"/>
              </a:defRPr>
            </a:lvl4pPr>
            <a:lvl5pPr eaLnBrk="0" fontAlgn="base" hangingPunct="0">
              <a:spcBef>
                <a:spcPct val="0"/>
              </a:spcBef>
              <a:spcAft>
                <a:spcPct val="0"/>
              </a:spcAft>
              <a:tabLst>
                <a:tab pos="2438400" algn="l"/>
              </a:tabLst>
              <a:defRPr>
                <a:solidFill>
                  <a:schemeClr val="tx1"/>
                </a:solidFill>
                <a:latin typeface="Arial" panose="020B0604020202020204" pitchFamily="34" charset="0"/>
              </a:defRPr>
            </a:lvl5pPr>
            <a:lvl6pPr eaLnBrk="0" fontAlgn="base" hangingPunct="0">
              <a:spcBef>
                <a:spcPct val="0"/>
              </a:spcBef>
              <a:spcAft>
                <a:spcPct val="0"/>
              </a:spcAft>
              <a:tabLst>
                <a:tab pos="2438400" algn="l"/>
              </a:tabLst>
              <a:defRPr>
                <a:solidFill>
                  <a:schemeClr val="tx1"/>
                </a:solidFill>
                <a:latin typeface="Arial" panose="020B0604020202020204" pitchFamily="34" charset="0"/>
              </a:defRPr>
            </a:lvl6pPr>
            <a:lvl7pPr eaLnBrk="0" fontAlgn="base" hangingPunct="0">
              <a:spcBef>
                <a:spcPct val="0"/>
              </a:spcBef>
              <a:spcAft>
                <a:spcPct val="0"/>
              </a:spcAft>
              <a:tabLst>
                <a:tab pos="2438400" algn="l"/>
              </a:tabLst>
              <a:defRPr>
                <a:solidFill>
                  <a:schemeClr val="tx1"/>
                </a:solidFill>
                <a:latin typeface="Arial" panose="020B0604020202020204" pitchFamily="34" charset="0"/>
              </a:defRPr>
            </a:lvl7pPr>
            <a:lvl8pPr eaLnBrk="0" fontAlgn="base" hangingPunct="0">
              <a:spcBef>
                <a:spcPct val="0"/>
              </a:spcBef>
              <a:spcAft>
                <a:spcPct val="0"/>
              </a:spcAft>
              <a:tabLst>
                <a:tab pos="2438400" algn="l"/>
              </a:tabLst>
              <a:defRPr>
                <a:solidFill>
                  <a:schemeClr val="tx1"/>
                </a:solidFill>
                <a:latin typeface="Arial" panose="020B0604020202020204" pitchFamily="34" charset="0"/>
              </a:defRPr>
            </a:lvl8pPr>
            <a:lvl9pPr eaLnBrk="0" fontAlgn="base" hangingPunct="0">
              <a:spcBef>
                <a:spcPct val="0"/>
              </a:spcBef>
              <a:spcAft>
                <a:spcPct val="0"/>
              </a:spcAft>
              <a:tabLst>
                <a:tab pos="24384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438400"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Keyboard:             Standard</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4384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05" name="Rectangle 159">
            <a:extLst>
              <a:ext uri="{FF2B5EF4-FFF2-40B4-BE49-F238E27FC236}">
                <a16:creationId xmlns:a16="http://schemas.microsoft.com/office/drawing/2014/main" id="{DF0526E3-066A-FF8D-19B5-8C91DAEBBFC0}"/>
              </a:ext>
            </a:extLst>
          </p:cNvPr>
          <p:cNvSpPr>
            <a:spLocks noChangeArrowheads="1"/>
          </p:cNvSpPr>
          <p:nvPr/>
        </p:nvSpPr>
        <p:spPr bwMode="auto">
          <a:xfrm rot="10800000" flipV="1">
            <a:off x="2797574" y="4121008"/>
            <a:ext cx="1028330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400300"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Monitor:               600x800 Resolution or above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206" name="Rectangle 160">
            <a:extLst>
              <a:ext uri="{FF2B5EF4-FFF2-40B4-BE49-F238E27FC236}">
                <a16:creationId xmlns:a16="http://schemas.microsoft.com/office/drawing/2014/main" id="{C70CC086-7D25-1470-5B57-8B0148569FF1}"/>
              </a:ext>
            </a:extLst>
          </p:cNvPr>
          <p:cNvSpPr>
            <a:spLocks noChangeArrowheads="1"/>
          </p:cNvSpPr>
          <p:nvPr/>
        </p:nvSpPr>
        <p:spPr bwMode="auto">
          <a:xfrm rot="10800000" flipV="1">
            <a:off x="1785520" y="4353186"/>
            <a:ext cx="10283301" cy="2508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80728" tIns="0" rIns="0" bIns="0" numCol="1" anchor="ctr" anchorCtr="0" compatLnSpc="1">
            <a:prstTxWarp prst="textNoShape">
              <a:avLst/>
            </a:prstTxWarp>
            <a:spAutoFit/>
          </a:bodyPr>
          <a:lstStyle>
            <a:lvl1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1pPr>
            <a:lvl2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2pPr>
            <a:lvl3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3pPr>
            <a:lvl4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4pPr>
            <a:lvl5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5pPr>
            <a:lvl6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6pPr>
            <a:lvl7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7pPr>
            <a:lvl8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8pPr>
            <a:lvl9pPr eaLnBrk="0" fontAlgn="base" hangingPunct="0">
              <a:spcBef>
                <a:spcPct val="0"/>
              </a:spcBef>
              <a:spcAft>
                <a:spcPct val="0"/>
              </a:spcAft>
              <a:tabLst>
                <a:tab pos="1028700" algn="l"/>
                <a:tab pos="24003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Mouse:	   Scroll</a:t>
            </a:r>
            <a:endParaRPr kumimoji="0" lang="en-US" altLang="en-US" sz="1200" b="0" i="0" u="none" strike="noStrike" cap="none" normalizeH="0" baseline="0" dirty="0">
              <a:ln>
                <a:noFill/>
              </a:ln>
              <a:solidFill>
                <a:srgbClr val="7F5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tabLst>
                <a:tab pos="1028700" algn="l"/>
                <a:tab pos="2400300" algn="l"/>
              </a:tabLst>
            </a:pPr>
            <a:r>
              <a:rPr kumimoji="0" lang="en-US" altLang="en-US" sz="1400" b="1" i="0" u="none" strike="noStrike" cap="none" normalizeH="0" baseline="0" dirty="0" bmk="_Toc129181286">
                <a:ln>
                  <a:noFill/>
                </a:ln>
                <a:solidFill>
                  <a:srgbClr val="7F5F00"/>
                </a:solidFill>
                <a:effectLst/>
                <a:latin typeface="Times New Roman" panose="02020603050405020304" pitchFamily="18" charset="0"/>
                <a:ea typeface="Times New Roman" panose="02020603050405020304" pitchFamily="18" charset="0"/>
                <a:cs typeface="Times New Roman" panose="02020603050405020304" pitchFamily="18" charset="0"/>
              </a:rPr>
              <a:t>2.2. Software Requirements</a:t>
            </a:r>
            <a:endParaRPr kumimoji="0" lang="en-US" altLang="en-US" sz="1200" b="0" i="0" u="none" strike="noStrike" cap="none" normalizeH="0" baseline="0" dirty="0" bmk="">
              <a:ln>
                <a:noFill/>
              </a:ln>
              <a:solidFill>
                <a:srgbClr val="7F5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1371600" marR="0" lvl="3" indent="0" algn="l" defTabSz="914400" rtl="0" eaLnBrk="0" fontAlgn="base" latinLnBrk="0" hangingPunct="0">
              <a:lnSpc>
                <a:spcPct val="100000"/>
              </a:lnSpc>
              <a:spcBef>
                <a:spcPct val="0"/>
              </a:spcBef>
              <a:spcAft>
                <a:spcPct val="0"/>
              </a:spcAft>
              <a:buClrTx/>
              <a:buSzPct val="100000"/>
              <a:buFontTx/>
              <a:buAutoNum type="arabicPeriod"/>
              <a:tabLst>
                <a:tab pos="1028700" algn="l"/>
                <a:tab pos="2400300" algn="l"/>
              </a:tabLst>
            </a:pPr>
            <a:r>
              <a:rPr kumimoji="0" lang="en-US" altLang="en-US" sz="1100" b="0" i="0" u="none" strike="noStrike" cap="none" normalizeH="0" baseline="0" dirty="0" bmk="">
                <a:ln>
                  <a:noFill/>
                </a:ln>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Tools and platforms used</a:t>
            </a:r>
            <a:endParaRPr kumimoji="0" lang="en-US" altLang="en-US" sz="1100" b="0" i="0" u="none" strike="noStrike" cap="none" normalizeH="0" baseline="0" dirty="0" bmk="">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914400" marR="0" lvl="2" indent="0" algn="l" defTabSz="914400" rtl="0" eaLnBrk="0" fontAlgn="base" latinLnBrk="0" hangingPunct="0">
              <a:lnSpc>
                <a:spcPct val="100000"/>
              </a:lnSpc>
              <a:spcBef>
                <a:spcPct val="0"/>
              </a:spcBef>
              <a:spcAft>
                <a:spcPct val="0"/>
              </a:spcAft>
              <a:buClrTx/>
              <a:buSzPct val="100000"/>
              <a:tabLst>
                <a:tab pos="1028700" algn="l"/>
                <a:tab pos="2400300" algn="l"/>
              </a:tabLst>
            </a:pPr>
            <a:r>
              <a:rPr kumimoji="0" lang="en-US" altLang="en-US" sz="1200" b="0" i="0" u="none" strike="noStrike" cap="none" normalizeH="0" baseline="0" dirty="0" bmk="">
                <a:ln>
                  <a:noFill/>
                </a:ln>
                <a:solidFill>
                  <a:schemeClr val="tx1"/>
                </a:solidFill>
                <a:effectLst/>
                <a:latin typeface="Corbel" panose="020B0503020204020204" pitchFamily="34" charset="0"/>
                <a:ea typeface="Times New Roman" panose="02020603050405020304" pitchFamily="18" charset="0"/>
                <a:cs typeface="Times New Roman" panose="02020603050405020304" pitchFamily="18" charset="0"/>
              </a:rPr>
              <a:t>	֎ Operating System:	Windows11</a:t>
            </a:r>
            <a:endParaRPr kumimoji="0" lang="en-US" altLang="en-US" sz="8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lang="en-US" altLang="en-US" sz="1200" dirty="0" bmk="">
                <a:latin typeface="Corbel" panose="020B0503020204020204" pitchFamily="34" charset="0"/>
                <a:ea typeface="Times New Roman" panose="02020603050405020304" pitchFamily="18" charset="0"/>
                <a:cs typeface="Times New Roman" panose="02020603050405020304" pitchFamily="18" charset="0"/>
              </a:rPr>
              <a:t>	</a:t>
            </a:r>
            <a:r>
              <a:rPr kumimoji="0" lang="en-US" altLang="en-US" sz="1200" b="0" i="0" u="none" strike="noStrike" cap="none" normalizeH="0" baseline="0" dirty="0" bmk="">
                <a:ln>
                  <a:noFill/>
                </a:ln>
                <a:solidFill>
                  <a:schemeClr val="tx1"/>
                </a:solidFill>
                <a:effectLst/>
                <a:latin typeface="Corbel" panose="020B0503020204020204" pitchFamily="34" charset="0"/>
                <a:ea typeface="Times New Roman" panose="02020603050405020304" pitchFamily="18" charset="0"/>
                <a:cs typeface="Times New Roman" panose="02020603050405020304" pitchFamily="18" charset="0"/>
              </a:rPr>
              <a:t>֎ Platform:	:ECLIPSE IDE [2022-09]</a:t>
            </a:r>
            <a:endParaRPr kumimoji="0" lang="en-US" altLang="en-US" sz="8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200" b="0" i="0" u="none" strike="noStrike" cap="none" normalizeH="0" baseline="0" dirty="0" bmk="">
                <a:ln>
                  <a:noFill/>
                </a:ln>
                <a:solidFill>
                  <a:schemeClr val="tx1"/>
                </a:solidFill>
                <a:effectLst/>
                <a:latin typeface="Corbel" panose="020B0503020204020204" pitchFamily="34" charset="0"/>
                <a:ea typeface="Times New Roman" panose="02020603050405020304" pitchFamily="18" charset="0"/>
                <a:cs typeface="Times New Roman" panose="02020603050405020304" pitchFamily="18" charset="0"/>
              </a:rPr>
              <a:t>	֎ Language:	CORE JAVA</a:t>
            </a:r>
            <a:endParaRPr kumimoji="0" lang="en-US" altLang="en-US" sz="1100" b="0" i="0" u="none" strike="noStrike" cap="none" normalizeH="0" baseline="0" dirty="0" bmk="">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914400" marR="0" lvl="2" indent="0" algn="l" defTabSz="914400" rtl="0" eaLnBrk="0" fontAlgn="base" latinLnBrk="0" hangingPunct="0">
              <a:lnSpc>
                <a:spcPct val="100000"/>
              </a:lnSpc>
              <a:spcBef>
                <a:spcPct val="0"/>
              </a:spcBef>
              <a:spcAft>
                <a:spcPct val="0"/>
              </a:spcAft>
              <a:buClrTx/>
              <a:buSzPct val="100000"/>
              <a:buFontTx/>
              <a:buAutoNum type="arabicPeriod"/>
              <a:tabLst>
                <a:tab pos="1028700" algn="l"/>
                <a:tab pos="2400300" algn="l"/>
              </a:tabLst>
            </a:pPr>
            <a:r>
              <a:rPr kumimoji="0" lang="en-US" altLang="en-US" sz="1200" b="0" i="0" u="none" strike="noStrike" cap="none" normalizeH="0" baseline="0" dirty="0" bmk="">
                <a:ln>
                  <a:noFill/>
                </a:ln>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Software interfaces</a:t>
            </a:r>
            <a:endParaRPr kumimoji="0" lang="en-US" altLang="en-US" sz="1100" b="0" i="0" u="none" strike="noStrike" cap="none" normalizeH="0" baseline="0" dirty="0">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914400" marR="0" lvl="2" indent="0" algn="l" defTabSz="914400" rtl="0" eaLnBrk="0" fontAlgn="base" latinLnBrk="0" hangingPunct="0">
              <a:lnSpc>
                <a:spcPct val="100000"/>
              </a:lnSpc>
              <a:spcBef>
                <a:spcPct val="0"/>
              </a:spcBef>
              <a:spcAft>
                <a:spcPct val="0"/>
              </a:spcAft>
              <a:buClrTx/>
              <a:buSzPct val="100000"/>
              <a:tabLst>
                <a:tab pos="1028700" algn="l"/>
                <a:tab pos="24003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Application:	Eclipse IDE [2022-09]</a:t>
            </a:r>
            <a:endParaRPr kumimoji="0" lang="en-US" altLang="en-US" sz="800" b="0" i="0" u="none" strike="noStrike" cap="none" normalizeH="0" baseline="0" dirty="0">
              <a:ln>
                <a:noFill/>
              </a:ln>
              <a:solidFill>
                <a:schemeClr val="tx1"/>
              </a:solidFill>
              <a:effectLst/>
            </a:endParaRPr>
          </a:p>
          <a:p>
            <a:pPr lvl="3" defTabSz="914400">
              <a:buFontTx/>
              <a:buChar char="•"/>
            </a:pP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Jdk</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8</a:t>
            </a:r>
            <a:endParaRPr kumimoji="0" lang="en-US" altLang="en-US" sz="800" b="0" i="0" u="none" strike="noStrike" cap="none" normalizeH="0" baseline="0" dirty="0">
              <a:ln>
                <a:noFill/>
              </a:ln>
              <a:solidFill>
                <a:schemeClr val="tx1"/>
              </a:solidFill>
              <a:effectLst/>
            </a:endParaRPr>
          </a:p>
          <a:p>
            <a:pPr lvl="3" defTabSz="914400">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Additional API:	MS OFFICE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No </a:t>
            </a: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DATABASE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used and no schema needed to be developed. Technological Specification was not a matter of concern for the project.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028700" algn="l"/>
                <a:tab pos="24003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192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1C1C6-D81D-67BE-4C19-387A89D3F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3965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253E5D-2D74-2CB4-0DC3-FF39BB3B9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02375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A038F1-00BE-52B5-D2CA-7F4A811DDE3C}"/>
              </a:ext>
            </a:extLst>
          </p:cNvPr>
          <p:cNvSpPr txBox="1"/>
          <p:nvPr/>
        </p:nvSpPr>
        <p:spPr>
          <a:xfrm>
            <a:off x="3047260" y="-89937"/>
            <a:ext cx="7765742" cy="6517370"/>
          </a:xfrm>
          <a:prstGeom prst="rect">
            <a:avLst/>
          </a:prstGeom>
          <a:noFill/>
        </p:spPr>
        <p:txBody>
          <a:bodyPr wrap="square">
            <a:spAutoFit/>
          </a:bodyPr>
          <a:lstStyle/>
          <a:p>
            <a:pPr marL="0" marR="0">
              <a:lnSpc>
                <a:spcPct val="107000"/>
              </a:lnSpc>
              <a:spcBef>
                <a:spcPts val="0"/>
              </a:spcBef>
              <a:spcAft>
                <a:spcPts val="800"/>
              </a:spcAft>
            </a:pPr>
            <a:r>
              <a:rPr lang="en-US" sz="1800" b="1" kern="100" dirty="0">
                <a:effectLst/>
                <a:latin typeface="Times New Roman" panose="02020603050405020304" pitchFamily="18" charset="0"/>
                <a:ea typeface="Corbel" panose="020B0503020204020204" pitchFamily="34" charset="0"/>
                <a:cs typeface="Times New Roman" panose="02020603050405020304" pitchFamily="18" charset="0"/>
              </a:rPr>
              <a:t>FUTURE SCOPE:</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Blip>
                <a:blip r:embed="rId2"/>
              </a:buBlip>
            </a:pPr>
            <a:r>
              <a:rPr lang="en-IN" sz="1800" b="1" dirty="0">
                <a:effectLst/>
                <a:latin typeface="Times New Roman" panose="02020603050405020304" pitchFamily="18" charset="0"/>
                <a:ea typeface="Calibri" panose="020F0502020204030204" pitchFamily="34" charset="0"/>
              </a:rPr>
              <a:t>Hibernate integration</a:t>
            </a:r>
            <a:endParaRPr lang="en-US" sz="16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Blip>
                <a:blip r:embed="rId2"/>
              </a:buBlip>
            </a:pPr>
            <a:r>
              <a:rPr lang="en-IN" sz="1800" b="1" dirty="0">
                <a:effectLst/>
                <a:latin typeface="Times New Roman" panose="02020603050405020304" pitchFamily="18" charset="0"/>
                <a:ea typeface="Calibri" panose="020F0502020204030204" pitchFamily="34" charset="0"/>
              </a:rPr>
              <a:t>Database connectivity</a:t>
            </a:r>
            <a:endParaRPr lang="en-US" sz="16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Blip>
                <a:blip r:embed="rId2"/>
              </a:buBlip>
            </a:pPr>
            <a:r>
              <a:rPr lang="en-IN" sz="1800" b="1" dirty="0">
                <a:effectLst/>
                <a:latin typeface="Times New Roman" panose="02020603050405020304" pitchFamily="18" charset="0"/>
                <a:ea typeface="Calibri" panose="020F0502020204030204" pitchFamily="34" charset="0"/>
              </a:rPr>
              <a:t>Connecting jars in build path of project</a:t>
            </a:r>
            <a:endParaRPr lang="en-US" sz="16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effectLst/>
                <a:latin typeface="Times New Roman" panose="02020603050405020304" pitchFamily="18" charset="0"/>
                <a:ea typeface="Corbel" panose="020B0503020204020204" pitchFamily="34" charset="0"/>
                <a:cs typeface="Times New Roman" panose="02020603050405020304" pitchFamily="18" charset="0"/>
              </a:rPr>
              <a:t>PROJECT AVAILABLTITY:</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Project-code </a:t>
            </a:r>
            <a:r>
              <a:rPr lang="en-US" sz="1800" kern="100" dirty="0" err="1">
                <a:effectLst/>
                <a:latin typeface="Times New Roman" panose="02020603050405020304" pitchFamily="18" charset="0"/>
                <a:ea typeface="Corbel" panose="020B0503020204020204" pitchFamily="34" charset="0"/>
                <a:cs typeface="Times New Roman" panose="02020603050405020304" pitchFamily="18" charset="0"/>
              </a:rPr>
              <a:t>url</a:t>
            </a: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 in </a:t>
            </a:r>
            <a:r>
              <a:rPr lang="en-US" sz="1800" kern="100" dirty="0" err="1">
                <a:effectLst/>
                <a:latin typeface="Times New Roman" panose="02020603050405020304" pitchFamily="18" charset="0"/>
                <a:ea typeface="Corbel" panose="020B0503020204020204" pitchFamily="34" charset="0"/>
                <a:cs typeface="Times New Roman" panose="02020603050405020304" pitchFamily="18" charset="0"/>
              </a:rPr>
              <a:t>github</a:t>
            </a: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 repository:</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u="sng" kern="100" dirty="0">
                <a:solidFill>
                  <a:srgbClr val="005DBA"/>
                </a:solidFill>
                <a:effectLst/>
                <a:latin typeface="Times New Roman" panose="02020603050405020304" pitchFamily="18" charset="0"/>
                <a:ea typeface="Corbel" panose="020B0503020204020204" pitchFamily="34" charset="0"/>
                <a:cs typeface="Times New Roman" panose="02020603050405020304" pitchFamily="18" charset="0"/>
                <a:hlinkClick r:id="rId3"/>
              </a:rPr>
              <a:t>https://github.com/paramita22/EmployeeTrackingSystem/tree/main/EmployeeTrackingSystem</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Project post in Linked in:</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u="sng" kern="100" dirty="0">
                <a:solidFill>
                  <a:srgbClr val="005DBA"/>
                </a:solidFill>
                <a:effectLst/>
                <a:latin typeface="Times New Roman" panose="02020603050405020304" pitchFamily="18" charset="0"/>
                <a:ea typeface="Corbel" panose="020B0503020204020204" pitchFamily="34" charset="0"/>
                <a:cs typeface="Times New Roman" panose="02020603050405020304" pitchFamily="18" charset="0"/>
                <a:hlinkClick r:id="rId4"/>
              </a:rPr>
              <a:t>https://www.linkedin.com/feed/update/urn:li:activity:7055241634241785856/</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Project demo video posted in </a:t>
            </a:r>
            <a:r>
              <a:rPr lang="en-US" sz="1800" kern="100" dirty="0" err="1">
                <a:effectLst/>
                <a:latin typeface="Times New Roman" panose="02020603050405020304" pitchFamily="18" charset="0"/>
                <a:ea typeface="Corbel" panose="020B0503020204020204" pitchFamily="34" charset="0"/>
                <a:cs typeface="Times New Roman" panose="02020603050405020304" pitchFamily="18" charset="0"/>
              </a:rPr>
              <a:t>linkedin</a:t>
            </a:r>
            <a:r>
              <a:rPr lang="en-US" sz="1800" kern="100" dirty="0">
                <a:effectLst/>
                <a:latin typeface="Times New Roman" panose="02020603050405020304" pitchFamily="18" charset="0"/>
                <a:ea typeface="Corbel" panose="020B0503020204020204" pitchFamily="34" charset="0"/>
                <a:cs typeface="Times New Roman" panose="02020603050405020304" pitchFamily="18" charset="0"/>
              </a:rPr>
              <a:t>:</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800" u="sng" kern="100" dirty="0">
                <a:solidFill>
                  <a:srgbClr val="005DBA"/>
                </a:solidFill>
                <a:effectLst/>
                <a:latin typeface="Times New Roman" panose="02020603050405020304" pitchFamily="18" charset="0"/>
                <a:ea typeface="Corbel" panose="020B0503020204020204" pitchFamily="34" charset="0"/>
                <a:cs typeface="Times New Roman" panose="02020603050405020304" pitchFamily="18" charset="0"/>
                <a:hlinkClick r:id="rId5"/>
              </a:rPr>
              <a:t>https://www.linkedin.com/feed/update/urn:li:activity:7055237843085885440/</a:t>
            </a:r>
            <a:endParaRPr lang="en-US" sz="1600" kern="100" dirty="0">
              <a:effectLst/>
              <a:latin typeface="Corbel" panose="020B0503020204020204" pitchFamily="34" charset="0"/>
              <a:ea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1949393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469EBA8-CDA0-D616-DB22-8287785AC212}"/>
              </a:ext>
            </a:extLst>
          </p:cNvPr>
          <p:cNvSpPr>
            <a:spLocks noChangeArrowheads="1"/>
          </p:cNvSpPr>
          <p:nvPr/>
        </p:nvSpPr>
        <p:spPr bwMode="auto">
          <a:xfrm>
            <a:off x="896644" y="452765"/>
            <a:ext cx="938369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56904" tIns="0" rIns="0" bIns="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Char char="•"/>
              <a:tabLst/>
            </a:pP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3. </a:t>
            </a:r>
            <a:r>
              <a:rPr kumimoji="0" lang="en-US" altLang="en-US" sz="16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en-US" altLang="en-US" sz="1600" b="0" i="0" u="none" strike="noStrike" cap="none" normalizeH="0" baseline="0" dirty="0" bmk="">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OFTWARE DEVELOPMENT METHODOLOGY</a:t>
            </a:r>
            <a:endParaRPr kumimoji="0" lang="en-US" altLang="en-US" sz="1600" b="0" i="0" u="none" strike="noStrike" cap="none" normalizeH="0" baseline="0" dirty="0" bmk="">
              <a:ln>
                <a:noFill/>
              </a:ln>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bmk="">
                <a:ln>
                  <a:noFill/>
                </a:ln>
                <a:solidFill>
                  <a:srgbClr val="7F5F00"/>
                </a:solidFill>
                <a:effectLst/>
                <a:latin typeface="Times New Roman" panose="02020603050405020304" pitchFamily="18" charset="0"/>
                <a:ea typeface="Times New Roman" panose="02020603050405020304" pitchFamily="18" charset="0"/>
                <a:cs typeface="Times New Roman" panose="02020603050405020304" pitchFamily="18" charset="0"/>
              </a:rPr>
              <a:t>3.1. SOFTWARE LIFECYCLE MODEL</a:t>
            </a:r>
            <a:endParaRPr kumimoji="0" lang="en-US" altLang="en-US" sz="1200" b="0" i="0" u="none" strike="noStrike" cap="none" normalizeH="0" baseline="0" dirty="0">
              <a:ln>
                <a:noFill/>
              </a:ln>
              <a:solidFill>
                <a:srgbClr val="7F5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The software to be developed depends on the series of identifiable stages that would eventually lead to the product. The diagrammatic representation would follow in building the logical framework. It </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would be based on the requirements analysis and the design phase. The proposed software is planned after the requirements analysis and therefore may be developed by means of the iterative waterfall model. In order to give it a stage to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analyse</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the effects of the prior stage, the iterative approach has been followed.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61">
            <a:extLst>
              <a:ext uri="{FF2B5EF4-FFF2-40B4-BE49-F238E27FC236}">
                <a16:creationId xmlns:a16="http://schemas.microsoft.com/office/drawing/2014/main" id="{2C862097-5670-A99E-C436-3513CE061EF4}"/>
              </a:ext>
            </a:extLst>
          </p:cNvPr>
          <p:cNvSpPr>
            <a:spLocks noChangeArrowheads="1"/>
          </p:cNvSpPr>
          <p:nvPr/>
        </p:nvSpPr>
        <p:spPr bwMode="auto">
          <a:xfrm>
            <a:off x="1549275" y="11452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tx1"/>
                </a:solidFill>
                <a:effectLst/>
                <a:latin typeface="Corbel" panose="020B0503020204020204" pitchFamily="34" charset="0"/>
                <a:ea typeface="Corbel" panose="020B0503020204020204" pitchFamily="34" charset="0"/>
                <a:cs typeface="Times New Roman" panose="02020603050405020304" pitchFamily="18" charset="0"/>
              </a:rPr>
            </a:br>
            <a:endParaRPr kumimoji="0" lang="en-US" altLang="en-US" sz="800" b="0" i="0" u="none" strike="noStrike" cap="none" normalizeH="0" baseline="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8" name="Group 57">
            <a:extLst>
              <a:ext uri="{FF2B5EF4-FFF2-40B4-BE49-F238E27FC236}">
                <a16:creationId xmlns:a16="http://schemas.microsoft.com/office/drawing/2014/main" id="{077F74AB-8F88-43D7-809C-B1910A3FD9A8}"/>
              </a:ext>
            </a:extLst>
          </p:cNvPr>
          <p:cNvGrpSpPr>
            <a:grpSpLocks/>
          </p:cNvGrpSpPr>
          <p:nvPr/>
        </p:nvGrpSpPr>
        <p:grpSpPr bwMode="auto">
          <a:xfrm>
            <a:off x="3366135" y="2193360"/>
            <a:ext cx="5005508" cy="3886130"/>
            <a:chOff x="2670" y="301"/>
            <a:chExt cx="8598" cy="8348"/>
          </a:xfrm>
        </p:grpSpPr>
        <p:sp>
          <p:nvSpPr>
            <p:cNvPr id="59" name="Freeform 2388">
              <a:extLst>
                <a:ext uri="{FF2B5EF4-FFF2-40B4-BE49-F238E27FC236}">
                  <a16:creationId xmlns:a16="http://schemas.microsoft.com/office/drawing/2014/main" id="{1538808E-7775-A46D-A730-8BD07D92D229}"/>
                </a:ext>
              </a:extLst>
            </p:cNvPr>
            <p:cNvSpPr>
              <a:spLocks/>
            </p:cNvSpPr>
            <p:nvPr/>
          </p:nvSpPr>
          <p:spPr bwMode="auto">
            <a:xfrm>
              <a:off x="2670" y="515"/>
              <a:ext cx="2852" cy="902"/>
            </a:xfrm>
            <a:custGeom>
              <a:avLst/>
              <a:gdLst>
                <a:gd name="T0" fmla="+- 0 5522 2670"/>
                <a:gd name="T1" fmla="*/ T0 w 2852"/>
                <a:gd name="T2" fmla="+- 0 515 515"/>
                <a:gd name="T3" fmla="*/ 515 h 902"/>
                <a:gd name="T4" fmla="+- 0 5472 2670"/>
                <a:gd name="T5" fmla="*/ T4 w 2852"/>
                <a:gd name="T6" fmla="+- 0 515 515"/>
                <a:gd name="T7" fmla="*/ 515 h 902"/>
                <a:gd name="T8" fmla="+- 0 5472 2670"/>
                <a:gd name="T9" fmla="*/ T8 w 2852"/>
                <a:gd name="T10" fmla="+- 0 545 515"/>
                <a:gd name="T11" fmla="*/ 545 h 902"/>
                <a:gd name="T12" fmla="+- 0 5492 2670"/>
                <a:gd name="T13" fmla="*/ T12 w 2852"/>
                <a:gd name="T14" fmla="+- 0 545 515"/>
                <a:gd name="T15" fmla="*/ 545 h 902"/>
                <a:gd name="T16" fmla="+- 0 5492 2670"/>
                <a:gd name="T17" fmla="*/ T16 w 2852"/>
                <a:gd name="T18" fmla="+- 0 575 515"/>
                <a:gd name="T19" fmla="*/ 575 h 902"/>
                <a:gd name="T20" fmla="+- 0 5492 2670"/>
                <a:gd name="T21" fmla="*/ T20 w 2852"/>
                <a:gd name="T22" fmla="+- 0 1356 515"/>
                <a:gd name="T23" fmla="*/ 1356 h 902"/>
                <a:gd name="T24" fmla="+- 0 5492 2670"/>
                <a:gd name="T25" fmla="*/ T24 w 2852"/>
                <a:gd name="T26" fmla="+- 0 1357 515"/>
                <a:gd name="T27" fmla="*/ 1357 h 902"/>
                <a:gd name="T28" fmla="+- 0 2730 2670"/>
                <a:gd name="T29" fmla="*/ T28 w 2852"/>
                <a:gd name="T30" fmla="+- 0 1357 515"/>
                <a:gd name="T31" fmla="*/ 1357 h 902"/>
                <a:gd name="T32" fmla="+- 0 2730 2670"/>
                <a:gd name="T33" fmla="*/ T32 w 2852"/>
                <a:gd name="T34" fmla="+- 0 1356 515"/>
                <a:gd name="T35" fmla="*/ 1356 h 902"/>
                <a:gd name="T36" fmla="+- 0 5462 2670"/>
                <a:gd name="T37" fmla="*/ T36 w 2852"/>
                <a:gd name="T38" fmla="+- 0 1356 515"/>
                <a:gd name="T39" fmla="*/ 1356 h 902"/>
                <a:gd name="T40" fmla="+- 0 5492 2670"/>
                <a:gd name="T41" fmla="*/ T40 w 2852"/>
                <a:gd name="T42" fmla="+- 0 1356 515"/>
                <a:gd name="T43" fmla="*/ 1356 h 902"/>
                <a:gd name="T44" fmla="+- 0 5492 2670"/>
                <a:gd name="T45" fmla="*/ T44 w 2852"/>
                <a:gd name="T46" fmla="+- 0 575 515"/>
                <a:gd name="T47" fmla="*/ 575 h 902"/>
                <a:gd name="T48" fmla="+- 0 5462 2670"/>
                <a:gd name="T49" fmla="*/ T48 w 2852"/>
                <a:gd name="T50" fmla="+- 0 575 515"/>
                <a:gd name="T51" fmla="*/ 575 h 902"/>
                <a:gd name="T52" fmla="+- 0 5462 2670"/>
                <a:gd name="T53" fmla="*/ T52 w 2852"/>
                <a:gd name="T54" fmla="+- 0 1346 515"/>
                <a:gd name="T55" fmla="*/ 1346 h 902"/>
                <a:gd name="T56" fmla="+- 0 2730 2670"/>
                <a:gd name="T57" fmla="*/ T56 w 2852"/>
                <a:gd name="T58" fmla="+- 0 1346 515"/>
                <a:gd name="T59" fmla="*/ 1346 h 902"/>
                <a:gd name="T60" fmla="+- 0 2700 2670"/>
                <a:gd name="T61" fmla="*/ T60 w 2852"/>
                <a:gd name="T62" fmla="+- 0 1346 515"/>
                <a:gd name="T63" fmla="*/ 1346 h 902"/>
                <a:gd name="T64" fmla="+- 0 2700 2670"/>
                <a:gd name="T65" fmla="*/ T64 w 2852"/>
                <a:gd name="T66" fmla="+- 0 545 515"/>
                <a:gd name="T67" fmla="*/ 545 h 902"/>
                <a:gd name="T68" fmla="+- 0 2680 2670"/>
                <a:gd name="T69" fmla="*/ T68 w 2852"/>
                <a:gd name="T70" fmla="+- 0 545 515"/>
                <a:gd name="T71" fmla="*/ 545 h 902"/>
                <a:gd name="T72" fmla="+- 0 2680 2670"/>
                <a:gd name="T73" fmla="*/ T72 w 2852"/>
                <a:gd name="T74" fmla="+- 0 515 515"/>
                <a:gd name="T75" fmla="*/ 515 h 902"/>
                <a:gd name="T76" fmla="+- 0 2670 2670"/>
                <a:gd name="T77" fmla="*/ T76 w 2852"/>
                <a:gd name="T78" fmla="+- 0 515 515"/>
                <a:gd name="T79" fmla="*/ 515 h 902"/>
                <a:gd name="T80" fmla="+- 0 2670 2670"/>
                <a:gd name="T81" fmla="*/ T80 w 2852"/>
                <a:gd name="T82" fmla="+- 0 545 515"/>
                <a:gd name="T83" fmla="*/ 545 h 902"/>
                <a:gd name="T84" fmla="+- 0 2670 2670"/>
                <a:gd name="T85" fmla="*/ T84 w 2852"/>
                <a:gd name="T86" fmla="+- 0 1346 515"/>
                <a:gd name="T87" fmla="*/ 1346 h 902"/>
                <a:gd name="T88" fmla="+- 0 2670 2670"/>
                <a:gd name="T89" fmla="*/ T88 w 2852"/>
                <a:gd name="T90" fmla="+- 0 1387 515"/>
                <a:gd name="T91" fmla="*/ 1387 h 902"/>
                <a:gd name="T92" fmla="+- 0 2670 2670"/>
                <a:gd name="T93" fmla="*/ T92 w 2852"/>
                <a:gd name="T94" fmla="+- 0 1417 515"/>
                <a:gd name="T95" fmla="*/ 1417 h 902"/>
                <a:gd name="T96" fmla="+- 0 5522 2670"/>
                <a:gd name="T97" fmla="*/ T96 w 2852"/>
                <a:gd name="T98" fmla="+- 0 1417 515"/>
                <a:gd name="T99" fmla="*/ 1417 h 902"/>
                <a:gd name="T100" fmla="+- 0 5522 2670"/>
                <a:gd name="T101" fmla="*/ T100 w 2852"/>
                <a:gd name="T102" fmla="+- 0 1387 515"/>
                <a:gd name="T103" fmla="*/ 1387 h 902"/>
                <a:gd name="T104" fmla="+- 0 5492 2670"/>
                <a:gd name="T105" fmla="*/ T104 w 2852"/>
                <a:gd name="T106" fmla="+- 0 1387 515"/>
                <a:gd name="T107" fmla="*/ 1387 h 902"/>
                <a:gd name="T108" fmla="+- 0 5492 2670"/>
                <a:gd name="T109" fmla="*/ T108 w 2852"/>
                <a:gd name="T110" fmla="+- 0 1386 515"/>
                <a:gd name="T111" fmla="*/ 1386 h 902"/>
                <a:gd name="T112" fmla="+- 0 5522 2670"/>
                <a:gd name="T113" fmla="*/ T112 w 2852"/>
                <a:gd name="T114" fmla="+- 0 1386 515"/>
                <a:gd name="T115" fmla="*/ 1386 h 902"/>
                <a:gd name="T116" fmla="+- 0 5522 2670"/>
                <a:gd name="T117" fmla="*/ T116 w 2852"/>
                <a:gd name="T118" fmla="+- 0 545 515"/>
                <a:gd name="T119" fmla="*/ 545 h 902"/>
                <a:gd name="T120" fmla="+- 0 5522 2670"/>
                <a:gd name="T121" fmla="*/ T120 w 2852"/>
                <a:gd name="T122" fmla="+- 0 515 515"/>
                <a:gd name="T123" fmla="*/ 515 h 90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2852" h="902">
                  <a:moveTo>
                    <a:pt x="2852" y="0"/>
                  </a:moveTo>
                  <a:lnTo>
                    <a:pt x="2802" y="0"/>
                  </a:lnTo>
                  <a:lnTo>
                    <a:pt x="2802" y="30"/>
                  </a:lnTo>
                  <a:lnTo>
                    <a:pt x="2822" y="30"/>
                  </a:lnTo>
                  <a:lnTo>
                    <a:pt x="2822" y="60"/>
                  </a:lnTo>
                  <a:lnTo>
                    <a:pt x="2822" y="841"/>
                  </a:lnTo>
                  <a:lnTo>
                    <a:pt x="2822" y="842"/>
                  </a:lnTo>
                  <a:lnTo>
                    <a:pt x="60" y="842"/>
                  </a:lnTo>
                  <a:lnTo>
                    <a:pt x="60" y="841"/>
                  </a:lnTo>
                  <a:lnTo>
                    <a:pt x="2792" y="841"/>
                  </a:lnTo>
                  <a:lnTo>
                    <a:pt x="2822" y="841"/>
                  </a:lnTo>
                  <a:lnTo>
                    <a:pt x="2822" y="60"/>
                  </a:lnTo>
                  <a:lnTo>
                    <a:pt x="2792" y="60"/>
                  </a:lnTo>
                  <a:lnTo>
                    <a:pt x="2792" y="831"/>
                  </a:lnTo>
                  <a:lnTo>
                    <a:pt x="60" y="831"/>
                  </a:lnTo>
                  <a:lnTo>
                    <a:pt x="30" y="831"/>
                  </a:lnTo>
                  <a:lnTo>
                    <a:pt x="30" y="30"/>
                  </a:lnTo>
                  <a:lnTo>
                    <a:pt x="10" y="30"/>
                  </a:lnTo>
                  <a:lnTo>
                    <a:pt x="10" y="0"/>
                  </a:lnTo>
                  <a:lnTo>
                    <a:pt x="0" y="0"/>
                  </a:lnTo>
                  <a:lnTo>
                    <a:pt x="0" y="30"/>
                  </a:lnTo>
                  <a:lnTo>
                    <a:pt x="0" y="831"/>
                  </a:lnTo>
                  <a:lnTo>
                    <a:pt x="0" y="872"/>
                  </a:lnTo>
                  <a:lnTo>
                    <a:pt x="0" y="902"/>
                  </a:lnTo>
                  <a:lnTo>
                    <a:pt x="2852" y="902"/>
                  </a:lnTo>
                  <a:lnTo>
                    <a:pt x="2852" y="872"/>
                  </a:lnTo>
                  <a:lnTo>
                    <a:pt x="2822" y="872"/>
                  </a:lnTo>
                  <a:lnTo>
                    <a:pt x="2822" y="871"/>
                  </a:lnTo>
                  <a:lnTo>
                    <a:pt x="2852" y="871"/>
                  </a:lnTo>
                  <a:lnTo>
                    <a:pt x="2852" y="30"/>
                  </a:lnTo>
                  <a:lnTo>
                    <a:pt x="2852"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0" name="Rectangle 59">
              <a:extLst>
                <a:ext uri="{FF2B5EF4-FFF2-40B4-BE49-F238E27FC236}">
                  <a16:creationId xmlns:a16="http://schemas.microsoft.com/office/drawing/2014/main" id="{0DCD79E3-6183-D73E-0142-EF7C358CB538}"/>
                </a:ext>
              </a:extLst>
            </p:cNvPr>
            <p:cNvSpPr>
              <a:spLocks noChangeArrowheads="1"/>
            </p:cNvSpPr>
            <p:nvPr/>
          </p:nvSpPr>
          <p:spPr bwMode="auto">
            <a:xfrm>
              <a:off x="2680" y="505"/>
              <a:ext cx="2792" cy="1041"/>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1" name="Rectangle 60">
              <a:extLst>
                <a:ext uri="{FF2B5EF4-FFF2-40B4-BE49-F238E27FC236}">
                  <a16:creationId xmlns:a16="http://schemas.microsoft.com/office/drawing/2014/main" id="{67F2C24A-10DE-CE83-F353-D8612CAB8E9A}"/>
                </a:ext>
              </a:extLst>
            </p:cNvPr>
            <p:cNvSpPr>
              <a:spLocks noChangeArrowheads="1"/>
            </p:cNvSpPr>
            <p:nvPr/>
          </p:nvSpPr>
          <p:spPr bwMode="auto">
            <a:xfrm>
              <a:off x="2680" y="505"/>
              <a:ext cx="2792" cy="841"/>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2" name="Freeform 2385">
              <a:extLst>
                <a:ext uri="{FF2B5EF4-FFF2-40B4-BE49-F238E27FC236}">
                  <a16:creationId xmlns:a16="http://schemas.microsoft.com/office/drawing/2014/main" id="{753603CF-8758-6A57-7FBF-F5A7469B3A2E}"/>
                </a:ext>
              </a:extLst>
            </p:cNvPr>
            <p:cNvSpPr>
              <a:spLocks/>
            </p:cNvSpPr>
            <p:nvPr/>
          </p:nvSpPr>
          <p:spPr bwMode="auto">
            <a:xfrm>
              <a:off x="4214" y="2801"/>
              <a:ext cx="2973" cy="888"/>
            </a:xfrm>
            <a:custGeom>
              <a:avLst/>
              <a:gdLst>
                <a:gd name="T0" fmla="+- 0 7187 4214"/>
                <a:gd name="T1" fmla="*/ T0 w 2973"/>
                <a:gd name="T2" fmla="+- 0 2801 2801"/>
                <a:gd name="T3" fmla="*/ 2801 h 888"/>
                <a:gd name="T4" fmla="+- 0 7137 4214"/>
                <a:gd name="T5" fmla="*/ T4 w 2973"/>
                <a:gd name="T6" fmla="+- 0 2801 2801"/>
                <a:gd name="T7" fmla="*/ 2801 h 888"/>
                <a:gd name="T8" fmla="+- 0 7137 4214"/>
                <a:gd name="T9" fmla="*/ T8 w 2973"/>
                <a:gd name="T10" fmla="+- 0 2831 2801"/>
                <a:gd name="T11" fmla="*/ 2831 h 888"/>
                <a:gd name="T12" fmla="+- 0 7157 4214"/>
                <a:gd name="T13" fmla="*/ T12 w 2973"/>
                <a:gd name="T14" fmla="+- 0 2831 2801"/>
                <a:gd name="T15" fmla="*/ 2831 h 888"/>
                <a:gd name="T16" fmla="+- 0 7157 4214"/>
                <a:gd name="T17" fmla="*/ T16 w 2973"/>
                <a:gd name="T18" fmla="+- 0 2861 2801"/>
                <a:gd name="T19" fmla="*/ 2861 h 888"/>
                <a:gd name="T20" fmla="+- 0 7157 4214"/>
                <a:gd name="T21" fmla="*/ T20 w 2973"/>
                <a:gd name="T22" fmla="+- 0 3628 2801"/>
                <a:gd name="T23" fmla="*/ 3628 h 888"/>
                <a:gd name="T24" fmla="+- 0 7157 4214"/>
                <a:gd name="T25" fmla="*/ T24 w 2973"/>
                <a:gd name="T26" fmla="+- 0 3629 2801"/>
                <a:gd name="T27" fmla="*/ 3629 h 888"/>
                <a:gd name="T28" fmla="+- 0 4274 4214"/>
                <a:gd name="T29" fmla="*/ T28 w 2973"/>
                <a:gd name="T30" fmla="+- 0 3629 2801"/>
                <a:gd name="T31" fmla="*/ 3629 h 888"/>
                <a:gd name="T32" fmla="+- 0 4274 4214"/>
                <a:gd name="T33" fmla="*/ T32 w 2973"/>
                <a:gd name="T34" fmla="+- 0 3628 2801"/>
                <a:gd name="T35" fmla="*/ 3628 h 888"/>
                <a:gd name="T36" fmla="+- 0 7127 4214"/>
                <a:gd name="T37" fmla="*/ T36 w 2973"/>
                <a:gd name="T38" fmla="+- 0 3628 2801"/>
                <a:gd name="T39" fmla="*/ 3628 h 888"/>
                <a:gd name="T40" fmla="+- 0 7157 4214"/>
                <a:gd name="T41" fmla="*/ T40 w 2973"/>
                <a:gd name="T42" fmla="+- 0 3628 2801"/>
                <a:gd name="T43" fmla="*/ 3628 h 888"/>
                <a:gd name="T44" fmla="+- 0 7157 4214"/>
                <a:gd name="T45" fmla="*/ T44 w 2973"/>
                <a:gd name="T46" fmla="+- 0 2861 2801"/>
                <a:gd name="T47" fmla="*/ 2861 h 888"/>
                <a:gd name="T48" fmla="+- 0 7127 4214"/>
                <a:gd name="T49" fmla="*/ T48 w 2973"/>
                <a:gd name="T50" fmla="+- 0 2861 2801"/>
                <a:gd name="T51" fmla="*/ 2861 h 888"/>
                <a:gd name="T52" fmla="+- 0 7127 4214"/>
                <a:gd name="T53" fmla="*/ T52 w 2973"/>
                <a:gd name="T54" fmla="+- 0 3618 2801"/>
                <a:gd name="T55" fmla="*/ 3618 h 888"/>
                <a:gd name="T56" fmla="+- 0 4274 4214"/>
                <a:gd name="T57" fmla="*/ T56 w 2973"/>
                <a:gd name="T58" fmla="+- 0 3618 2801"/>
                <a:gd name="T59" fmla="*/ 3618 h 888"/>
                <a:gd name="T60" fmla="+- 0 4244 4214"/>
                <a:gd name="T61" fmla="*/ T60 w 2973"/>
                <a:gd name="T62" fmla="+- 0 3618 2801"/>
                <a:gd name="T63" fmla="*/ 3618 h 888"/>
                <a:gd name="T64" fmla="+- 0 4244 4214"/>
                <a:gd name="T65" fmla="*/ T64 w 2973"/>
                <a:gd name="T66" fmla="+- 0 2831 2801"/>
                <a:gd name="T67" fmla="*/ 2831 h 888"/>
                <a:gd name="T68" fmla="+- 0 4224 4214"/>
                <a:gd name="T69" fmla="*/ T68 w 2973"/>
                <a:gd name="T70" fmla="+- 0 2831 2801"/>
                <a:gd name="T71" fmla="*/ 2831 h 888"/>
                <a:gd name="T72" fmla="+- 0 4224 4214"/>
                <a:gd name="T73" fmla="*/ T72 w 2973"/>
                <a:gd name="T74" fmla="+- 0 2801 2801"/>
                <a:gd name="T75" fmla="*/ 2801 h 888"/>
                <a:gd name="T76" fmla="+- 0 4214 4214"/>
                <a:gd name="T77" fmla="*/ T76 w 2973"/>
                <a:gd name="T78" fmla="+- 0 2801 2801"/>
                <a:gd name="T79" fmla="*/ 2801 h 888"/>
                <a:gd name="T80" fmla="+- 0 4214 4214"/>
                <a:gd name="T81" fmla="*/ T80 w 2973"/>
                <a:gd name="T82" fmla="+- 0 2831 2801"/>
                <a:gd name="T83" fmla="*/ 2831 h 888"/>
                <a:gd name="T84" fmla="+- 0 4214 4214"/>
                <a:gd name="T85" fmla="*/ T84 w 2973"/>
                <a:gd name="T86" fmla="+- 0 3618 2801"/>
                <a:gd name="T87" fmla="*/ 3618 h 888"/>
                <a:gd name="T88" fmla="+- 0 4214 4214"/>
                <a:gd name="T89" fmla="*/ T88 w 2973"/>
                <a:gd name="T90" fmla="+- 0 3659 2801"/>
                <a:gd name="T91" fmla="*/ 3659 h 888"/>
                <a:gd name="T92" fmla="+- 0 4214 4214"/>
                <a:gd name="T93" fmla="*/ T92 w 2973"/>
                <a:gd name="T94" fmla="+- 0 3689 2801"/>
                <a:gd name="T95" fmla="*/ 3689 h 888"/>
                <a:gd name="T96" fmla="+- 0 7187 4214"/>
                <a:gd name="T97" fmla="*/ T96 w 2973"/>
                <a:gd name="T98" fmla="+- 0 3689 2801"/>
                <a:gd name="T99" fmla="*/ 3689 h 888"/>
                <a:gd name="T100" fmla="+- 0 7187 4214"/>
                <a:gd name="T101" fmla="*/ T100 w 2973"/>
                <a:gd name="T102" fmla="+- 0 3659 2801"/>
                <a:gd name="T103" fmla="*/ 3659 h 888"/>
                <a:gd name="T104" fmla="+- 0 7157 4214"/>
                <a:gd name="T105" fmla="*/ T104 w 2973"/>
                <a:gd name="T106" fmla="+- 0 3659 2801"/>
                <a:gd name="T107" fmla="*/ 3659 h 888"/>
                <a:gd name="T108" fmla="+- 0 7157 4214"/>
                <a:gd name="T109" fmla="*/ T108 w 2973"/>
                <a:gd name="T110" fmla="+- 0 3658 2801"/>
                <a:gd name="T111" fmla="*/ 3658 h 888"/>
                <a:gd name="T112" fmla="+- 0 7187 4214"/>
                <a:gd name="T113" fmla="*/ T112 w 2973"/>
                <a:gd name="T114" fmla="+- 0 3658 2801"/>
                <a:gd name="T115" fmla="*/ 3658 h 888"/>
                <a:gd name="T116" fmla="+- 0 7187 4214"/>
                <a:gd name="T117" fmla="*/ T116 w 2973"/>
                <a:gd name="T118" fmla="+- 0 2831 2801"/>
                <a:gd name="T119" fmla="*/ 2831 h 888"/>
                <a:gd name="T120" fmla="+- 0 7187 4214"/>
                <a:gd name="T121" fmla="*/ T120 w 2973"/>
                <a:gd name="T122" fmla="+- 0 2801 2801"/>
                <a:gd name="T123" fmla="*/ 2801 h 88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2973" h="888">
                  <a:moveTo>
                    <a:pt x="2973" y="0"/>
                  </a:moveTo>
                  <a:lnTo>
                    <a:pt x="2923" y="0"/>
                  </a:lnTo>
                  <a:lnTo>
                    <a:pt x="2923" y="30"/>
                  </a:lnTo>
                  <a:lnTo>
                    <a:pt x="2943" y="30"/>
                  </a:lnTo>
                  <a:lnTo>
                    <a:pt x="2943" y="60"/>
                  </a:lnTo>
                  <a:lnTo>
                    <a:pt x="2943" y="827"/>
                  </a:lnTo>
                  <a:lnTo>
                    <a:pt x="2943" y="828"/>
                  </a:lnTo>
                  <a:lnTo>
                    <a:pt x="60" y="828"/>
                  </a:lnTo>
                  <a:lnTo>
                    <a:pt x="60" y="827"/>
                  </a:lnTo>
                  <a:lnTo>
                    <a:pt x="2913" y="827"/>
                  </a:lnTo>
                  <a:lnTo>
                    <a:pt x="2943" y="827"/>
                  </a:lnTo>
                  <a:lnTo>
                    <a:pt x="2943" y="60"/>
                  </a:lnTo>
                  <a:lnTo>
                    <a:pt x="2913" y="60"/>
                  </a:lnTo>
                  <a:lnTo>
                    <a:pt x="2913" y="817"/>
                  </a:lnTo>
                  <a:lnTo>
                    <a:pt x="60" y="817"/>
                  </a:lnTo>
                  <a:lnTo>
                    <a:pt x="30" y="817"/>
                  </a:lnTo>
                  <a:lnTo>
                    <a:pt x="30" y="30"/>
                  </a:lnTo>
                  <a:lnTo>
                    <a:pt x="10" y="30"/>
                  </a:lnTo>
                  <a:lnTo>
                    <a:pt x="10" y="0"/>
                  </a:lnTo>
                  <a:lnTo>
                    <a:pt x="0" y="0"/>
                  </a:lnTo>
                  <a:lnTo>
                    <a:pt x="0" y="30"/>
                  </a:lnTo>
                  <a:lnTo>
                    <a:pt x="0" y="817"/>
                  </a:lnTo>
                  <a:lnTo>
                    <a:pt x="0" y="858"/>
                  </a:lnTo>
                  <a:lnTo>
                    <a:pt x="0" y="888"/>
                  </a:lnTo>
                  <a:lnTo>
                    <a:pt x="2973" y="888"/>
                  </a:lnTo>
                  <a:lnTo>
                    <a:pt x="2973" y="858"/>
                  </a:lnTo>
                  <a:lnTo>
                    <a:pt x="2943" y="858"/>
                  </a:lnTo>
                  <a:lnTo>
                    <a:pt x="2943" y="857"/>
                  </a:lnTo>
                  <a:lnTo>
                    <a:pt x="2973" y="857"/>
                  </a:lnTo>
                  <a:lnTo>
                    <a:pt x="2973" y="30"/>
                  </a:lnTo>
                  <a:lnTo>
                    <a:pt x="2973"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3" name="Rectangle 62">
              <a:extLst>
                <a:ext uri="{FF2B5EF4-FFF2-40B4-BE49-F238E27FC236}">
                  <a16:creationId xmlns:a16="http://schemas.microsoft.com/office/drawing/2014/main" id="{640A4CF1-C178-F4B4-5702-49666F799335}"/>
                </a:ext>
              </a:extLst>
            </p:cNvPr>
            <p:cNvSpPr>
              <a:spLocks noChangeArrowheads="1"/>
            </p:cNvSpPr>
            <p:nvPr/>
          </p:nvSpPr>
          <p:spPr bwMode="auto">
            <a:xfrm>
              <a:off x="3982" y="2791"/>
              <a:ext cx="3155" cy="961"/>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64" name="Rectangle 63">
              <a:extLst>
                <a:ext uri="{FF2B5EF4-FFF2-40B4-BE49-F238E27FC236}">
                  <a16:creationId xmlns:a16="http://schemas.microsoft.com/office/drawing/2014/main" id="{65341E57-F131-535B-0392-869D458C966E}"/>
                </a:ext>
              </a:extLst>
            </p:cNvPr>
            <p:cNvSpPr>
              <a:spLocks noChangeArrowheads="1"/>
            </p:cNvSpPr>
            <p:nvPr/>
          </p:nvSpPr>
          <p:spPr bwMode="auto">
            <a:xfrm>
              <a:off x="4224" y="2791"/>
              <a:ext cx="2913" cy="827"/>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5" name="AutoShape 2382">
              <a:extLst>
                <a:ext uri="{FF2B5EF4-FFF2-40B4-BE49-F238E27FC236}">
                  <a16:creationId xmlns:a16="http://schemas.microsoft.com/office/drawing/2014/main" id="{4B34755B-858C-389D-BBC7-CFCCC594AC77}"/>
                </a:ext>
              </a:extLst>
            </p:cNvPr>
            <p:cNvSpPr>
              <a:spLocks/>
            </p:cNvSpPr>
            <p:nvPr/>
          </p:nvSpPr>
          <p:spPr bwMode="auto">
            <a:xfrm>
              <a:off x="6186" y="1332"/>
              <a:ext cx="1742" cy="1649"/>
            </a:xfrm>
            <a:custGeom>
              <a:avLst/>
              <a:gdLst>
                <a:gd name="T0" fmla="+- 0 6992 6186"/>
                <a:gd name="T1" fmla="*/ T0 w 1742"/>
                <a:gd name="T2" fmla="+- 0 2981 1333"/>
                <a:gd name="T3" fmla="*/ 2981 h 1649"/>
                <a:gd name="T4" fmla="+- 0 7409 6186"/>
                <a:gd name="T5" fmla="*/ T4 w 1742"/>
                <a:gd name="T6" fmla="+- 0 2772 1333"/>
                <a:gd name="T7" fmla="*/ 2772 h 1649"/>
                <a:gd name="T8" fmla="+- 0 7542 6186"/>
                <a:gd name="T9" fmla="*/ T8 w 1742"/>
                <a:gd name="T10" fmla="+- 0 2595 1333"/>
                <a:gd name="T11" fmla="*/ 2595 h 1649"/>
                <a:gd name="T12" fmla="+- 0 7146 6186"/>
                <a:gd name="T13" fmla="*/ T12 w 1742"/>
                <a:gd name="T14" fmla="+- 0 2527 1333"/>
                <a:gd name="T15" fmla="*/ 2527 h 1649"/>
                <a:gd name="T16" fmla="+- 0 7844 6186"/>
                <a:gd name="T17" fmla="*/ T16 w 1742"/>
                <a:gd name="T18" fmla="+- 0 1589 1333"/>
                <a:gd name="T19" fmla="*/ 1589 h 1649"/>
                <a:gd name="T20" fmla="+- 0 7649 6186"/>
                <a:gd name="T21" fmla="*/ T20 w 1742"/>
                <a:gd name="T22" fmla="+- 0 1639 1333"/>
                <a:gd name="T23" fmla="*/ 1639 h 1649"/>
                <a:gd name="T24" fmla="+- 0 7616 6186"/>
                <a:gd name="T25" fmla="*/ T24 w 1742"/>
                <a:gd name="T26" fmla="+- 0 1750 1333"/>
                <a:gd name="T27" fmla="*/ 1750 h 1649"/>
                <a:gd name="T28" fmla="+- 0 7565 6186"/>
                <a:gd name="T29" fmla="*/ T28 w 1742"/>
                <a:gd name="T30" fmla="+- 0 1873 1333"/>
                <a:gd name="T31" fmla="*/ 1873 h 1649"/>
                <a:gd name="T32" fmla="+- 0 7498 6186"/>
                <a:gd name="T33" fmla="*/ T32 w 1742"/>
                <a:gd name="T34" fmla="+- 0 2005 1333"/>
                <a:gd name="T35" fmla="*/ 2005 h 1649"/>
                <a:gd name="T36" fmla="+- 0 7415 6186"/>
                <a:gd name="T37" fmla="*/ T36 w 1742"/>
                <a:gd name="T38" fmla="+- 0 2147 1333"/>
                <a:gd name="T39" fmla="*/ 2147 h 1649"/>
                <a:gd name="T40" fmla="+- 0 7318 6186"/>
                <a:gd name="T41" fmla="*/ T40 w 1742"/>
                <a:gd name="T42" fmla="+- 0 2295 1333"/>
                <a:gd name="T43" fmla="*/ 2295 h 1649"/>
                <a:gd name="T44" fmla="+- 0 7206 6186"/>
                <a:gd name="T45" fmla="*/ T44 w 1742"/>
                <a:gd name="T46" fmla="+- 0 2449 1333"/>
                <a:gd name="T47" fmla="*/ 2449 h 1649"/>
                <a:gd name="T48" fmla="+- 0 7589 6186"/>
                <a:gd name="T49" fmla="*/ T48 w 1742"/>
                <a:gd name="T50" fmla="+- 0 2527 1333"/>
                <a:gd name="T51" fmla="*/ 2527 h 1649"/>
                <a:gd name="T52" fmla="+- 0 7658 6186"/>
                <a:gd name="T53" fmla="*/ T52 w 1742"/>
                <a:gd name="T54" fmla="+- 0 2425 1333"/>
                <a:gd name="T55" fmla="*/ 2425 h 1649"/>
                <a:gd name="T56" fmla="+- 0 7754 6186"/>
                <a:gd name="T57" fmla="*/ T56 w 1742"/>
                <a:gd name="T58" fmla="+- 0 2264 1333"/>
                <a:gd name="T59" fmla="*/ 2264 h 1649"/>
                <a:gd name="T60" fmla="+- 0 7829 6186"/>
                <a:gd name="T61" fmla="*/ T60 w 1742"/>
                <a:gd name="T62" fmla="+- 0 2115 1333"/>
                <a:gd name="T63" fmla="*/ 2115 h 1649"/>
                <a:gd name="T64" fmla="+- 0 7884 6186"/>
                <a:gd name="T65" fmla="*/ T64 w 1742"/>
                <a:gd name="T66" fmla="+- 0 1980 1333"/>
                <a:gd name="T67" fmla="*/ 1980 h 1649"/>
                <a:gd name="T68" fmla="+- 0 7917 6186"/>
                <a:gd name="T69" fmla="*/ T68 w 1742"/>
                <a:gd name="T70" fmla="+- 0 1861 1333"/>
                <a:gd name="T71" fmla="*/ 1861 h 1649"/>
                <a:gd name="T72" fmla="+- 0 7928 6186"/>
                <a:gd name="T73" fmla="*/ T72 w 1742"/>
                <a:gd name="T74" fmla="+- 0 1759 1333"/>
                <a:gd name="T75" fmla="*/ 1759 h 1649"/>
                <a:gd name="T76" fmla="+- 0 7914 6186"/>
                <a:gd name="T77" fmla="*/ T76 w 1742"/>
                <a:gd name="T78" fmla="+- 0 1678 1333"/>
                <a:gd name="T79" fmla="*/ 1678 h 1649"/>
                <a:gd name="T80" fmla="+- 0 7876 6186"/>
                <a:gd name="T81" fmla="*/ T80 w 1742"/>
                <a:gd name="T82" fmla="+- 0 1619 1333"/>
                <a:gd name="T83" fmla="*/ 1619 h 1649"/>
                <a:gd name="T84" fmla="+- 0 7485 6186"/>
                <a:gd name="T85" fmla="*/ T84 w 1742"/>
                <a:gd name="T86" fmla="+- 0 1333 1333"/>
                <a:gd name="T87" fmla="*/ 1333 h 1649"/>
                <a:gd name="T88" fmla="+- 0 7397 6186"/>
                <a:gd name="T89" fmla="*/ T88 w 1742"/>
                <a:gd name="T90" fmla="+- 0 1344 1333"/>
                <a:gd name="T91" fmla="*/ 1344 h 1649"/>
                <a:gd name="T92" fmla="+- 0 7294 6186"/>
                <a:gd name="T93" fmla="*/ T92 w 1742"/>
                <a:gd name="T94" fmla="+- 0 1375 1333"/>
                <a:gd name="T95" fmla="*/ 1375 h 1649"/>
                <a:gd name="T96" fmla="+- 0 7180 6186"/>
                <a:gd name="T97" fmla="*/ T96 w 1742"/>
                <a:gd name="T98" fmla="+- 0 1426 1333"/>
                <a:gd name="T99" fmla="*/ 1426 h 1649"/>
                <a:gd name="T100" fmla="+- 0 7056 6186"/>
                <a:gd name="T101" fmla="*/ T100 w 1742"/>
                <a:gd name="T102" fmla="+- 0 1495 1333"/>
                <a:gd name="T103" fmla="*/ 1495 h 1649"/>
                <a:gd name="T104" fmla="+- 0 6922 6186"/>
                <a:gd name="T105" fmla="*/ T104 w 1742"/>
                <a:gd name="T106" fmla="+- 0 1580 1333"/>
                <a:gd name="T107" fmla="*/ 1580 h 1649"/>
                <a:gd name="T108" fmla="+- 0 6782 6186"/>
                <a:gd name="T109" fmla="*/ T108 w 1742"/>
                <a:gd name="T110" fmla="+- 0 1682 1333"/>
                <a:gd name="T111" fmla="*/ 1682 h 1649"/>
                <a:gd name="T112" fmla="+- 0 6637 6186"/>
                <a:gd name="T113" fmla="*/ T112 w 1742"/>
                <a:gd name="T114" fmla="+- 0 1799 1333"/>
                <a:gd name="T115" fmla="*/ 1799 h 1649"/>
                <a:gd name="T116" fmla="+- 0 6488 6186"/>
                <a:gd name="T117" fmla="*/ T116 w 1742"/>
                <a:gd name="T118" fmla="+- 0 1930 1333"/>
                <a:gd name="T119" fmla="*/ 1930 h 1649"/>
                <a:gd name="T120" fmla="+- 0 6337 6186"/>
                <a:gd name="T121" fmla="*/ T120 w 1742"/>
                <a:gd name="T122" fmla="+- 0 2074 1333"/>
                <a:gd name="T123" fmla="*/ 2074 h 1649"/>
                <a:gd name="T124" fmla="+- 0 6186 6186"/>
                <a:gd name="T125" fmla="*/ T124 w 1742"/>
                <a:gd name="T126" fmla="+- 0 2230 1333"/>
                <a:gd name="T127" fmla="*/ 2230 h 1649"/>
                <a:gd name="T128" fmla="+- 0 6518 6186"/>
                <a:gd name="T129" fmla="*/ T128 w 1742"/>
                <a:gd name="T130" fmla="+- 0 2401 1333"/>
                <a:gd name="T131" fmla="*/ 2401 h 1649"/>
                <a:gd name="T132" fmla="+- 0 6658 6186"/>
                <a:gd name="T133" fmla="*/ T132 w 1742"/>
                <a:gd name="T134" fmla="+- 0 2262 1333"/>
                <a:gd name="T135" fmla="*/ 2262 h 1649"/>
                <a:gd name="T136" fmla="+- 0 6799 6186"/>
                <a:gd name="T137" fmla="*/ T136 w 1742"/>
                <a:gd name="T138" fmla="+- 0 2132 1333"/>
                <a:gd name="T139" fmla="*/ 2132 h 1649"/>
                <a:gd name="T140" fmla="+- 0 6938 6186"/>
                <a:gd name="T141" fmla="*/ T140 w 1742"/>
                <a:gd name="T142" fmla="+- 0 2013 1333"/>
                <a:gd name="T143" fmla="*/ 2013 h 1649"/>
                <a:gd name="T144" fmla="+- 0 7074 6186"/>
                <a:gd name="T145" fmla="*/ T144 w 1742"/>
                <a:gd name="T146" fmla="+- 0 1905 1333"/>
                <a:gd name="T147" fmla="*/ 1905 h 1649"/>
                <a:gd name="T148" fmla="+- 0 7206 6186"/>
                <a:gd name="T149" fmla="*/ T148 w 1742"/>
                <a:gd name="T150" fmla="+- 0 1811 1333"/>
                <a:gd name="T151" fmla="*/ 1811 h 1649"/>
                <a:gd name="T152" fmla="+- 0 7332 6186"/>
                <a:gd name="T153" fmla="*/ T152 w 1742"/>
                <a:gd name="T154" fmla="+- 0 1732 1333"/>
                <a:gd name="T155" fmla="*/ 1732 h 1649"/>
                <a:gd name="T156" fmla="+- 0 7450 6186"/>
                <a:gd name="T157" fmla="*/ T156 w 1742"/>
                <a:gd name="T158" fmla="+- 0 1667 1333"/>
                <a:gd name="T159" fmla="*/ 1667 h 1649"/>
                <a:gd name="T160" fmla="+- 0 7560 6186"/>
                <a:gd name="T161" fmla="*/ T160 w 1742"/>
                <a:gd name="T162" fmla="+- 0 1619 1333"/>
                <a:gd name="T163" fmla="*/ 1619 h 1649"/>
                <a:gd name="T164" fmla="+- 0 7659 6186"/>
                <a:gd name="T165" fmla="*/ T164 w 1742"/>
                <a:gd name="T166" fmla="+- 0 1589 1333"/>
                <a:gd name="T167" fmla="*/ 1589 h 1649"/>
                <a:gd name="T168" fmla="+- 0 7614 6186"/>
                <a:gd name="T169" fmla="*/ T168 w 1742"/>
                <a:gd name="T170" fmla="+- 0 1374 1333"/>
                <a:gd name="T171" fmla="*/ 1374 h 1649"/>
                <a:gd name="T172" fmla="+- 0 7558 6186"/>
                <a:gd name="T173" fmla="*/ T172 w 1742"/>
                <a:gd name="T174" fmla="+- 0 1342 1333"/>
                <a:gd name="T175" fmla="*/ 1342 h 1649"/>
                <a:gd name="T176" fmla="+- 0 7485 6186"/>
                <a:gd name="T177" fmla="*/ T176 w 1742"/>
                <a:gd name="T178" fmla="+- 0 1333 1333"/>
                <a:gd name="T179" fmla="*/ 1333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1742" h="1649">
                  <a:moveTo>
                    <a:pt x="890" y="1129"/>
                  </a:moveTo>
                  <a:lnTo>
                    <a:pt x="806" y="1648"/>
                  </a:lnTo>
                  <a:lnTo>
                    <a:pt x="1293" y="1505"/>
                  </a:lnTo>
                  <a:lnTo>
                    <a:pt x="1223" y="1439"/>
                  </a:lnTo>
                  <a:lnTo>
                    <a:pt x="1292" y="1350"/>
                  </a:lnTo>
                  <a:lnTo>
                    <a:pt x="1356" y="1262"/>
                  </a:lnTo>
                  <a:lnTo>
                    <a:pt x="1403" y="1194"/>
                  </a:lnTo>
                  <a:lnTo>
                    <a:pt x="960" y="1194"/>
                  </a:lnTo>
                  <a:lnTo>
                    <a:pt x="890" y="1129"/>
                  </a:lnTo>
                  <a:close/>
                  <a:moveTo>
                    <a:pt x="1658" y="256"/>
                  </a:moveTo>
                  <a:lnTo>
                    <a:pt x="1473" y="256"/>
                  </a:lnTo>
                  <a:lnTo>
                    <a:pt x="1463" y="306"/>
                  </a:lnTo>
                  <a:lnTo>
                    <a:pt x="1449" y="360"/>
                  </a:lnTo>
                  <a:lnTo>
                    <a:pt x="1430" y="417"/>
                  </a:lnTo>
                  <a:lnTo>
                    <a:pt x="1407" y="477"/>
                  </a:lnTo>
                  <a:lnTo>
                    <a:pt x="1379" y="540"/>
                  </a:lnTo>
                  <a:lnTo>
                    <a:pt x="1348" y="605"/>
                  </a:lnTo>
                  <a:lnTo>
                    <a:pt x="1312" y="672"/>
                  </a:lnTo>
                  <a:lnTo>
                    <a:pt x="1273" y="742"/>
                  </a:lnTo>
                  <a:lnTo>
                    <a:pt x="1229" y="814"/>
                  </a:lnTo>
                  <a:lnTo>
                    <a:pt x="1182" y="887"/>
                  </a:lnTo>
                  <a:lnTo>
                    <a:pt x="1132" y="962"/>
                  </a:lnTo>
                  <a:lnTo>
                    <a:pt x="1078" y="1039"/>
                  </a:lnTo>
                  <a:lnTo>
                    <a:pt x="1020" y="1116"/>
                  </a:lnTo>
                  <a:lnTo>
                    <a:pt x="960" y="1194"/>
                  </a:lnTo>
                  <a:lnTo>
                    <a:pt x="1403" y="1194"/>
                  </a:lnTo>
                  <a:lnTo>
                    <a:pt x="1416" y="1176"/>
                  </a:lnTo>
                  <a:lnTo>
                    <a:pt x="1472" y="1092"/>
                  </a:lnTo>
                  <a:lnTo>
                    <a:pt x="1522" y="1010"/>
                  </a:lnTo>
                  <a:lnTo>
                    <a:pt x="1568" y="931"/>
                  </a:lnTo>
                  <a:lnTo>
                    <a:pt x="1608" y="855"/>
                  </a:lnTo>
                  <a:lnTo>
                    <a:pt x="1643" y="782"/>
                  </a:lnTo>
                  <a:lnTo>
                    <a:pt x="1674" y="713"/>
                  </a:lnTo>
                  <a:lnTo>
                    <a:pt x="1698" y="647"/>
                  </a:lnTo>
                  <a:lnTo>
                    <a:pt x="1718" y="585"/>
                  </a:lnTo>
                  <a:lnTo>
                    <a:pt x="1731" y="528"/>
                  </a:lnTo>
                  <a:lnTo>
                    <a:pt x="1739" y="474"/>
                  </a:lnTo>
                  <a:lnTo>
                    <a:pt x="1742" y="426"/>
                  </a:lnTo>
                  <a:lnTo>
                    <a:pt x="1738" y="383"/>
                  </a:lnTo>
                  <a:lnTo>
                    <a:pt x="1728" y="345"/>
                  </a:lnTo>
                  <a:lnTo>
                    <a:pt x="1712" y="313"/>
                  </a:lnTo>
                  <a:lnTo>
                    <a:pt x="1690" y="286"/>
                  </a:lnTo>
                  <a:lnTo>
                    <a:pt x="1658" y="256"/>
                  </a:lnTo>
                  <a:close/>
                  <a:moveTo>
                    <a:pt x="1299" y="0"/>
                  </a:moveTo>
                  <a:lnTo>
                    <a:pt x="1257" y="3"/>
                  </a:lnTo>
                  <a:lnTo>
                    <a:pt x="1211" y="11"/>
                  </a:lnTo>
                  <a:lnTo>
                    <a:pt x="1161" y="24"/>
                  </a:lnTo>
                  <a:lnTo>
                    <a:pt x="1108" y="42"/>
                  </a:lnTo>
                  <a:lnTo>
                    <a:pt x="1053" y="65"/>
                  </a:lnTo>
                  <a:lnTo>
                    <a:pt x="994" y="93"/>
                  </a:lnTo>
                  <a:lnTo>
                    <a:pt x="933" y="125"/>
                  </a:lnTo>
                  <a:lnTo>
                    <a:pt x="870" y="162"/>
                  </a:lnTo>
                  <a:lnTo>
                    <a:pt x="804" y="202"/>
                  </a:lnTo>
                  <a:lnTo>
                    <a:pt x="736" y="247"/>
                  </a:lnTo>
                  <a:lnTo>
                    <a:pt x="667" y="296"/>
                  </a:lnTo>
                  <a:lnTo>
                    <a:pt x="596" y="349"/>
                  </a:lnTo>
                  <a:lnTo>
                    <a:pt x="524" y="406"/>
                  </a:lnTo>
                  <a:lnTo>
                    <a:pt x="451" y="466"/>
                  </a:lnTo>
                  <a:lnTo>
                    <a:pt x="377" y="530"/>
                  </a:lnTo>
                  <a:lnTo>
                    <a:pt x="302" y="597"/>
                  </a:lnTo>
                  <a:lnTo>
                    <a:pt x="227" y="667"/>
                  </a:lnTo>
                  <a:lnTo>
                    <a:pt x="151" y="741"/>
                  </a:lnTo>
                  <a:lnTo>
                    <a:pt x="75" y="817"/>
                  </a:lnTo>
                  <a:lnTo>
                    <a:pt x="0" y="897"/>
                  </a:lnTo>
                  <a:lnTo>
                    <a:pt x="263" y="1142"/>
                  </a:lnTo>
                  <a:lnTo>
                    <a:pt x="332" y="1068"/>
                  </a:lnTo>
                  <a:lnTo>
                    <a:pt x="402" y="997"/>
                  </a:lnTo>
                  <a:lnTo>
                    <a:pt x="472" y="929"/>
                  </a:lnTo>
                  <a:lnTo>
                    <a:pt x="543" y="862"/>
                  </a:lnTo>
                  <a:lnTo>
                    <a:pt x="613" y="799"/>
                  </a:lnTo>
                  <a:lnTo>
                    <a:pt x="682" y="738"/>
                  </a:lnTo>
                  <a:lnTo>
                    <a:pt x="752" y="680"/>
                  </a:lnTo>
                  <a:lnTo>
                    <a:pt x="820" y="624"/>
                  </a:lnTo>
                  <a:lnTo>
                    <a:pt x="888" y="572"/>
                  </a:lnTo>
                  <a:lnTo>
                    <a:pt x="954" y="524"/>
                  </a:lnTo>
                  <a:lnTo>
                    <a:pt x="1020" y="478"/>
                  </a:lnTo>
                  <a:lnTo>
                    <a:pt x="1084" y="437"/>
                  </a:lnTo>
                  <a:lnTo>
                    <a:pt x="1146" y="399"/>
                  </a:lnTo>
                  <a:lnTo>
                    <a:pt x="1206" y="365"/>
                  </a:lnTo>
                  <a:lnTo>
                    <a:pt x="1264" y="334"/>
                  </a:lnTo>
                  <a:lnTo>
                    <a:pt x="1320" y="308"/>
                  </a:lnTo>
                  <a:lnTo>
                    <a:pt x="1374" y="286"/>
                  </a:lnTo>
                  <a:lnTo>
                    <a:pt x="1425" y="269"/>
                  </a:lnTo>
                  <a:lnTo>
                    <a:pt x="1473" y="256"/>
                  </a:lnTo>
                  <a:lnTo>
                    <a:pt x="1658" y="256"/>
                  </a:lnTo>
                  <a:lnTo>
                    <a:pt x="1428" y="41"/>
                  </a:lnTo>
                  <a:lnTo>
                    <a:pt x="1402" y="23"/>
                  </a:lnTo>
                  <a:lnTo>
                    <a:pt x="1372" y="9"/>
                  </a:lnTo>
                  <a:lnTo>
                    <a:pt x="1337" y="2"/>
                  </a:lnTo>
                  <a:lnTo>
                    <a:pt x="1299"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6" name="Freeform 2381">
              <a:extLst>
                <a:ext uri="{FF2B5EF4-FFF2-40B4-BE49-F238E27FC236}">
                  <a16:creationId xmlns:a16="http://schemas.microsoft.com/office/drawing/2014/main" id="{FCF2D431-593A-8825-BF3A-0AFAABE9A645}"/>
                </a:ext>
              </a:extLst>
            </p:cNvPr>
            <p:cNvSpPr>
              <a:spLocks/>
            </p:cNvSpPr>
            <p:nvPr/>
          </p:nvSpPr>
          <p:spPr bwMode="auto">
            <a:xfrm>
              <a:off x="6186" y="1332"/>
              <a:ext cx="1479" cy="1143"/>
            </a:xfrm>
            <a:custGeom>
              <a:avLst/>
              <a:gdLst>
                <a:gd name="T0" fmla="+- 0 7485 6186"/>
                <a:gd name="T1" fmla="*/ T0 w 1479"/>
                <a:gd name="T2" fmla="+- 0 1333 1333"/>
                <a:gd name="T3" fmla="*/ 1333 h 1143"/>
                <a:gd name="T4" fmla="+- 0 7397 6186"/>
                <a:gd name="T5" fmla="*/ T4 w 1479"/>
                <a:gd name="T6" fmla="+- 0 1344 1333"/>
                <a:gd name="T7" fmla="*/ 1344 h 1143"/>
                <a:gd name="T8" fmla="+- 0 7294 6186"/>
                <a:gd name="T9" fmla="*/ T8 w 1479"/>
                <a:gd name="T10" fmla="+- 0 1375 1333"/>
                <a:gd name="T11" fmla="*/ 1375 h 1143"/>
                <a:gd name="T12" fmla="+- 0 7239 6186"/>
                <a:gd name="T13" fmla="*/ T12 w 1479"/>
                <a:gd name="T14" fmla="+- 0 1398 1333"/>
                <a:gd name="T15" fmla="*/ 1398 h 1143"/>
                <a:gd name="T16" fmla="+- 0 7180 6186"/>
                <a:gd name="T17" fmla="*/ T16 w 1479"/>
                <a:gd name="T18" fmla="+- 0 1426 1333"/>
                <a:gd name="T19" fmla="*/ 1426 h 1143"/>
                <a:gd name="T20" fmla="+- 0 7119 6186"/>
                <a:gd name="T21" fmla="*/ T20 w 1479"/>
                <a:gd name="T22" fmla="+- 0 1458 1333"/>
                <a:gd name="T23" fmla="*/ 1458 h 1143"/>
                <a:gd name="T24" fmla="+- 0 7056 6186"/>
                <a:gd name="T25" fmla="*/ T24 w 1479"/>
                <a:gd name="T26" fmla="+- 0 1495 1333"/>
                <a:gd name="T27" fmla="*/ 1495 h 1143"/>
                <a:gd name="T28" fmla="+- 0 6990 6186"/>
                <a:gd name="T29" fmla="*/ T28 w 1479"/>
                <a:gd name="T30" fmla="+- 0 1535 1333"/>
                <a:gd name="T31" fmla="*/ 1535 h 1143"/>
                <a:gd name="T32" fmla="+- 0 6922 6186"/>
                <a:gd name="T33" fmla="*/ T32 w 1479"/>
                <a:gd name="T34" fmla="+- 0 1580 1333"/>
                <a:gd name="T35" fmla="*/ 1580 h 1143"/>
                <a:gd name="T36" fmla="+- 0 6853 6186"/>
                <a:gd name="T37" fmla="*/ T36 w 1479"/>
                <a:gd name="T38" fmla="+- 0 1629 1333"/>
                <a:gd name="T39" fmla="*/ 1629 h 1143"/>
                <a:gd name="T40" fmla="+- 0 6782 6186"/>
                <a:gd name="T41" fmla="*/ T40 w 1479"/>
                <a:gd name="T42" fmla="+- 0 1682 1333"/>
                <a:gd name="T43" fmla="*/ 1682 h 1143"/>
                <a:gd name="T44" fmla="+- 0 6710 6186"/>
                <a:gd name="T45" fmla="*/ T44 w 1479"/>
                <a:gd name="T46" fmla="+- 0 1739 1333"/>
                <a:gd name="T47" fmla="*/ 1739 h 1143"/>
                <a:gd name="T48" fmla="+- 0 6637 6186"/>
                <a:gd name="T49" fmla="*/ T48 w 1479"/>
                <a:gd name="T50" fmla="+- 0 1799 1333"/>
                <a:gd name="T51" fmla="*/ 1799 h 1143"/>
                <a:gd name="T52" fmla="+- 0 6563 6186"/>
                <a:gd name="T53" fmla="*/ T52 w 1479"/>
                <a:gd name="T54" fmla="+- 0 1863 1333"/>
                <a:gd name="T55" fmla="*/ 1863 h 1143"/>
                <a:gd name="T56" fmla="+- 0 6488 6186"/>
                <a:gd name="T57" fmla="*/ T56 w 1479"/>
                <a:gd name="T58" fmla="+- 0 1930 1333"/>
                <a:gd name="T59" fmla="*/ 1930 h 1143"/>
                <a:gd name="T60" fmla="+- 0 6413 6186"/>
                <a:gd name="T61" fmla="*/ T60 w 1479"/>
                <a:gd name="T62" fmla="+- 0 2000 1333"/>
                <a:gd name="T63" fmla="*/ 2000 h 1143"/>
                <a:gd name="T64" fmla="+- 0 6337 6186"/>
                <a:gd name="T65" fmla="*/ T64 w 1479"/>
                <a:gd name="T66" fmla="+- 0 2074 1333"/>
                <a:gd name="T67" fmla="*/ 2074 h 1143"/>
                <a:gd name="T68" fmla="+- 0 6261 6186"/>
                <a:gd name="T69" fmla="*/ T68 w 1479"/>
                <a:gd name="T70" fmla="+- 0 2150 1333"/>
                <a:gd name="T71" fmla="*/ 2150 h 1143"/>
                <a:gd name="T72" fmla="+- 0 6186 6186"/>
                <a:gd name="T73" fmla="*/ T72 w 1479"/>
                <a:gd name="T74" fmla="+- 0 2230 1333"/>
                <a:gd name="T75" fmla="*/ 2230 h 1143"/>
                <a:gd name="T76" fmla="+- 0 6449 6186"/>
                <a:gd name="T77" fmla="*/ T76 w 1479"/>
                <a:gd name="T78" fmla="+- 0 2475 1333"/>
                <a:gd name="T79" fmla="*/ 2475 h 1143"/>
                <a:gd name="T80" fmla="+- 0 6518 6186"/>
                <a:gd name="T81" fmla="*/ T80 w 1479"/>
                <a:gd name="T82" fmla="+- 0 2401 1333"/>
                <a:gd name="T83" fmla="*/ 2401 h 1143"/>
                <a:gd name="T84" fmla="+- 0 6588 6186"/>
                <a:gd name="T85" fmla="*/ T84 w 1479"/>
                <a:gd name="T86" fmla="+- 0 2330 1333"/>
                <a:gd name="T87" fmla="*/ 2330 h 1143"/>
                <a:gd name="T88" fmla="+- 0 6658 6186"/>
                <a:gd name="T89" fmla="*/ T88 w 1479"/>
                <a:gd name="T90" fmla="+- 0 2262 1333"/>
                <a:gd name="T91" fmla="*/ 2262 h 1143"/>
                <a:gd name="T92" fmla="+- 0 6729 6186"/>
                <a:gd name="T93" fmla="*/ T92 w 1479"/>
                <a:gd name="T94" fmla="+- 0 2195 1333"/>
                <a:gd name="T95" fmla="*/ 2195 h 1143"/>
                <a:gd name="T96" fmla="+- 0 6799 6186"/>
                <a:gd name="T97" fmla="*/ T96 w 1479"/>
                <a:gd name="T98" fmla="+- 0 2132 1333"/>
                <a:gd name="T99" fmla="*/ 2132 h 1143"/>
                <a:gd name="T100" fmla="+- 0 6868 6186"/>
                <a:gd name="T101" fmla="*/ T100 w 1479"/>
                <a:gd name="T102" fmla="+- 0 2071 1333"/>
                <a:gd name="T103" fmla="*/ 2071 h 1143"/>
                <a:gd name="T104" fmla="+- 0 6938 6186"/>
                <a:gd name="T105" fmla="*/ T104 w 1479"/>
                <a:gd name="T106" fmla="+- 0 2013 1333"/>
                <a:gd name="T107" fmla="*/ 2013 h 1143"/>
                <a:gd name="T108" fmla="+- 0 7006 6186"/>
                <a:gd name="T109" fmla="*/ T108 w 1479"/>
                <a:gd name="T110" fmla="+- 0 1957 1333"/>
                <a:gd name="T111" fmla="*/ 1957 h 1143"/>
                <a:gd name="T112" fmla="+- 0 7074 6186"/>
                <a:gd name="T113" fmla="*/ T112 w 1479"/>
                <a:gd name="T114" fmla="+- 0 1905 1333"/>
                <a:gd name="T115" fmla="*/ 1905 h 1143"/>
                <a:gd name="T116" fmla="+- 0 7140 6186"/>
                <a:gd name="T117" fmla="*/ T116 w 1479"/>
                <a:gd name="T118" fmla="+- 0 1857 1333"/>
                <a:gd name="T119" fmla="*/ 1857 h 1143"/>
                <a:gd name="T120" fmla="+- 0 7206 6186"/>
                <a:gd name="T121" fmla="*/ T120 w 1479"/>
                <a:gd name="T122" fmla="+- 0 1811 1333"/>
                <a:gd name="T123" fmla="*/ 1811 h 1143"/>
                <a:gd name="T124" fmla="+- 0 7270 6186"/>
                <a:gd name="T125" fmla="*/ T124 w 1479"/>
                <a:gd name="T126" fmla="+- 0 1770 1333"/>
                <a:gd name="T127" fmla="*/ 1770 h 1143"/>
                <a:gd name="T128" fmla="+- 0 7332 6186"/>
                <a:gd name="T129" fmla="*/ T128 w 1479"/>
                <a:gd name="T130" fmla="+- 0 1732 1333"/>
                <a:gd name="T131" fmla="*/ 1732 h 1143"/>
                <a:gd name="T132" fmla="+- 0 7392 6186"/>
                <a:gd name="T133" fmla="*/ T132 w 1479"/>
                <a:gd name="T134" fmla="+- 0 1698 1333"/>
                <a:gd name="T135" fmla="*/ 1698 h 1143"/>
                <a:gd name="T136" fmla="+- 0 7450 6186"/>
                <a:gd name="T137" fmla="*/ T136 w 1479"/>
                <a:gd name="T138" fmla="+- 0 1667 1333"/>
                <a:gd name="T139" fmla="*/ 1667 h 1143"/>
                <a:gd name="T140" fmla="+- 0 7506 6186"/>
                <a:gd name="T141" fmla="*/ T140 w 1479"/>
                <a:gd name="T142" fmla="+- 0 1641 1333"/>
                <a:gd name="T143" fmla="*/ 1641 h 1143"/>
                <a:gd name="T144" fmla="+- 0 7611 6186"/>
                <a:gd name="T145" fmla="*/ T144 w 1479"/>
                <a:gd name="T146" fmla="+- 0 1602 1333"/>
                <a:gd name="T147" fmla="*/ 1602 h 1143"/>
                <a:gd name="T148" fmla="+- 0 7659 6186"/>
                <a:gd name="T149" fmla="*/ T148 w 1479"/>
                <a:gd name="T150" fmla="+- 0 1589 1333"/>
                <a:gd name="T151" fmla="*/ 1589 h 1143"/>
                <a:gd name="T152" fmla="+- 0 7665 6186"/>
                <a:gd name="T153" fmla="*/ T152 w 1479"/>
                <a:gd name="T154" fmla="+- 0 1520 1333"/>
                <a:gd name="T155" fmla="*/ 1520 h 1143"/>
                <a:gd name="T156" fmla="+- 0 7642 6186"/>
                <a:gd name="T157" fmla="*/ T156 w 1479"/>
                <a:gd name="T158" fmla="+- 0 1412 1333"/>
                <a:gd name="T159" fmla="*/ 1412 h 1143"/>
                <a:gd name="T160" fmla="+- 0 7588 6186"/>
                <a:gd name="T161" fmla="*/ T160 w 1479"/>
                <a:gd name="T162" fmla="+- 0 1356 1333"/>
                <a:gd name="T163" fmla="*/ 1356 h 1143"/>
                <a:gd name="T164" fmla="+- 0 7523 6186"/>
                <a:gd name="T165" fmla="*/ T164 w 1479"/>
                <a:gd name="T166" fmla="+- 0 1335 1333"/>
                <a:gd name="T167" fmla="*/ 1335 h 1143"/>
                <a:gd name="T168" fmla="+- 0 7485 6186"/>
                <a:gd name="T169" fmla="*/ T168 w 1479"/>
                <a:gd name="T170" fmla="+- 0 1333 1333"/>
                <a:gd name="T171" fmla="*/ 1333 h 114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Lst>
              <a:rect l="0" t="0" r="r" b="b"/>
              <a:pathLst>
                <a:path w="1479" h="1143">
                  <a:moveTo>
                    <a:pt x="1299" y="0"/>
                  </a:moveTo>
                  <a:lnTo>
                    <a:pt x="1211" y="11"/>
                  </a:lnTo>
                  <a:lnTo>
                    <a:pt x="1108" y="42"/>
                  </a:lnTo>
                  <a:lnTo>
                    <a:pt x="1053" y="65"/>
                  </a:lnTo>
                  <a:lnTo>
                    <a:pt x="994" y="93"/>
                  </a:lnTo>
                  <a:lnTo>
                    <a:pt x="933" y="125"/>
                  </a:lnTo>
                  <a:lnTo>
                    <a:pt x="870" y="162"/>
                  </a:lnTo>
                  <a:lnTo>
                    <a:pt x="804" y="202"/>
                  </a:lnTo>
                  <a:lnTo>
                    <a:pt x="736" y="247"/>
                  </a:lnTo>
                  <a:lnTo>
                    <a:pt x="667" y="296"/>
                  </a:lnTo>
                  <a:lnTo>
                    <a:pt x="596" y="349"/>
                  </a:lnTo>
                  <a:lnTo>
                    <a:pt x="524" y="406"/>
                  </a:lnTo>
                  <a:lnTo>
                    <a:pt x="451" y="466"/>
                  </a:lnTo>
                  <a:lnTo>
                    <a:pt x="377" y="530"/>
                  </a:lnTo>
                  <a:lnTo>
                    <a:pt x="302" y="597"/>
                  </a:lnTo>
                  <a:lnTo>
                    <a:pt x="227" y="667"/>
                  </a:lnTo>
                  <a:lnTo>
                    <a:pt x="151" y="741"/>
                  </a:lnTo>
                  <a:lnTo>
                    <a:pt x="75" y="817"/>
                  </a:lnTo>
                  <a:lnTo>
                    <a:pt x="0" y="897"/>
                  </a:lnTo>
                  <a:lnTo>
                    <a:pt x="263" y="1142"/>
                  </a:lnTo>
                  <a:lnTo>
                    <a:pt x="332" y="1068"/>
                  </a:lnTo>
                  <a:lnTo>
                    <a:pt x="402" y="997"/>
                  </a:lnTo>
                  <a:lnTo>
                    <a:pt x="472" y="929"/>
                  </a:lnTo>
                  <a:lnTo>
                    <a:pt x="543" y="862"/>
                  </a:lnTo>
                  <a:lnTo>
                    <a:pt x="613" y="799"/>
                  </a:lnTo>
                  <a:lnTo>
                    <a:pt x="682" y="738"/>
                  </a:lnTo>
                  <a:lnTo>
                    <a:pt x="752" y="680"/>
                  </a:lnTo>
                  <a:lnTo>
                    <a:pt x="820" y="624"/>
                  </a:lnTo>
                  <a:lnTo>
                    <a:pt x="888" y="572"/>
                  </a:lnTo>
                  <a:lnTo>
                    <a:pt x="954" y="524"/>
                  </a:lnTo>
                  <a:lnTo>
                    <a:pt x="1020" y="478"/>
                  </a:lnTo>
                  <a:lnTo>
                    <a:pt x="1084" y="437"/>
                  </a:lnTo>
                  <a:lnTo>
                    <a:pt x="1146" y="399"/>
                  </a:lnTo>
                  <a:lnTo>
                    <a:pt x="1206" y="365"/>
                  </a:lnTo>
                  <a:lnTo>
                    <a:pt x="1264" y="334"/>
                  </a:lnTo>
                  <a:lnTo>
                    <a:pt x="1320" y="308"/>
                  </a:lnTo>
                  <a:lnTo>
                    <a:pt x="1425" y="269"/>
                  </a:lnTo>
                  <a:lnTo>
                    <a:pt x="1473" y="256"/>
                  </a:lnTo>
                  <a:lnTo>
                    <a:pt x="1479" y="187"/>
                  </a:lnTo>
                  <a:lnTo>
                    <a:pt x="1456" y="79"/>
                  </a:lnTo>
                  <a:lnTo>
                    <a:pt x="1402" y="23"/>
                  </a:lnTo>
                  <a:lnTo>
                    <a:pt x="1337" y="2"/>
                  </a:lnTo>
                  <a:lnTo>
                    <a:pt x="1299" y="0"/>
                  </a:lnTo>
                  <a:close/>
                </a:path>
              </a:pathLst>
            </a:custGeom>
            <a:solidFill>
              <a:srgbClr val="CDCD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7" name="AutoShape 2380">
              <a:extLst>
                <a:ext uri="{FF2B5EF4-FFF2-40B4-BE49-F238E27FC236}">
                  <a16:creationId xmlns:a16="http://schemas.microsoft.com/office/drawing/2014/main" id="{9527DD70-7BFC-B88C-3B19-902F36932E42}"/>
                </a:ext>
              </a:extLst>
            </p:cNvPr>
            <p:cNvSpPr>
              <a:spLocks/>
            </p:cNvSpPr>
            <p:nvPr/>
          </p:nvSpPr>
          <p:spPr bwMode="auto">
            <a:xfrm>
              <a:off x="6186" y="1332"/>
              <a:ext cx="1742" cy="1649"/>
            </a:xfrm>
            <a:custGeom>
              <a:avLst/>
              <a:gdLst>
                <a:gd name="T0" fmla="+- 0 6261 6186"/>
                <a:gd name="T1" fmla="*/ T0 w 1742"/>
                <a:gd name="T2" fmla="+- 0 2150 1333"/>
                <a:gd name="T3" fmla="*/ 2150 h 1649"/>
                <a:gd name="T4" fmla="+- 0 6413 6186"/>
                <a:gd name="T5" fmla="*/ T4 w 1742"/>
                <a:gd name="T6" fmla="+- 0 2000 1333"/>
                <a:gd name="T7" fmla="*/ 2000 h 1649"/>
                <a:gd name="T8" fmla="+- 0 6563 6186"/>
                <a:gd name="T9" fmla="*/ T8 w 1742"/>
                <a:gd name="T10" fmla="+- 0 1863 1333"/>
                <a:gd name="T11" fmla="*/ 1863 h 1649"/>
                <a:gd name="T12" fmla="+- 0 6710 6186"/>
                <a:gd name="T13" fmla="*/ T12 w 1742"/>
                <a:gd name="T14" fmla="+- 0 1739 1333"/>
                <a:gd name="T15" fmla="*/ 1739 h 1649"/>
                <a:gd name="T16" fmla="+- 0 6853 6186"/>
                <a:gd name="T17" fmla="*/ T16 w 1742"/>
                <a:gd name="T18" fmla="+- 0 1629 1333"/>
                <a:gd name="T19" fmla="*/ 1629 h 1649"/>
                <a:gd name="T20" fmla="+- 0 6990 6186"/>
                <a:gd name="T21" fmla="*/ T20 w 1742"/>
                <a:gd name="T22" fmla="+- 0 1535 1333"/>
                <a:gd name="T23" fmla="*/ 1535 h 1649"/>
                <a:gd name="T24" fmla="+- 0 7119 6186"/>
                <a:gd name="T25" fmla="*/ T24 w 1742"/>
                <a:gd name="T26" fmla="+- 0 1458 1333"/>
                <a:gd name="T27" fmla="*/ 1458 h 1649"/>
                <a:gd name="T28" fmla="+- 0 7239 6186"/>
                <a:gd name="T29" fmla="*/ T28 w 1742"/>
                <a:gd name="T30" fmla="+- 0 1398 1333"/>
                <a:gd name="T31" fmla="*/ 1398 h 1649"/>
                <a:gd name="T32" fmla="+- 0 7347 6186"/>
                <a:gd name="T33" fmla="*/ T32 w 1742"/>
                <a:gd name="T34" fmla="+- 0 1357 1333"/>
                <a:gd name="T35" fmla="*/ 1357 h 1649"/>
                <a:gd name="T36" fmla="+- 0 7443 6186"/>
                <a:gd name="T37" fmla="*/ T36 w 1742"/>
                <a:gd name="T38" fmla="+- 0 1336 1333"/>
                <a:gd name="T39" fmla="*/ 1336 h 1649"/>
                <a:gd name="T40" fmla="+- 0 7523 6186"/>
                <a:gd name="T41" fmla="*/ T40 w 1742"/>
                <a:gd name="T42" fmla="+- 0 1335 1333"/>
                <a:gd name="T43" fmla="*/ 1335 h 1649"/>
                <a:gd name="T44" fmla="+- 0 7588 6186"/>
                <a:gd name="T45" fmla="*/ T44 w 1742"/>
                <a:gd name="T46" fmla="+- 0 1356 1333"/>
                <a:gd name="T47" fmla="*/ 1356 h 1649"/>
                <a:gd name="T48" fmla="+- 0 7876 6186"/>
                <a:gd name="T49" fmla="*/ T48 w 1742"/>
                <a:gd name="T50" fmla="+- 0 1619 1333"/>
                <a:gd name="T51" fmla="*/ 1619 h 1649"/>
                <a:gd name="T52" fmla="+- 0 7914 6186"/>
                <a:gd name="T53" fmla="*/ T52 w 1742"/>
                <a:gd name="T54" fmla="+- 0 1678 1333"/>
                <a:gd name="T55" fmla="*/ 1678 h 1649"/>
                <a:gd name="T56" fmla="+- 0 7928 6186"/>
                <a:gd name="T57" fmla="*/ T56 w 1742"/>
                <a:gd name="T58" fmla="+- 0 1759 1333"/>
                <a:gd name="T59" fmla="*/ 1759 h 1649"/>
                <a:gd name="T60" fmla="+- 0 7917 6186"/>
                <a:gd name="T61" fmla="*/ T60 w 1742"/>
                <a:gd name="T62" fmla="+- 0 1861 1333"/>
                <a:gd name="T63" fmla="*/ 1861 h 1649"/>
                <a:gd name="T64" fmla="+- 0 7884 6186"/>
                <a:gd name="T65" fmla="*/ T64 w 1742"/>
                <a:gd name="T66" fmla="+- 0 1980 1333"/>
                <a:gd name="T67" fmla="*/ 1980 h 1649"/>
                <a:gd name="T68" fmla="+- 0 7829 6186"/>
                <a:gd name="T69" fmla="*/ T68 w 1742"/>
                <a:gd name="T70" fmla="+- 0 2115 1333"/>
                <a:gd name="T71" fmla="*/ 2115 h 1649"/>
                <a:gd name="T72" fmla="+- 0 7754 6186"/>
                <a:gd name="T73" fmla="*/ T72 w 1742"/>
                <a:gd name="T74" fmla="+- 0 2264 1333"/>
                <a:gd name="T75" fmla="*/ 2264 h 1649"/>
                <a:gd name="T76" fmla="+- 0 7658 6186"/>
                <a:gd name="T77" fmla="*/ T76 w 1742"/>
                <a:gd name="T78" fmla="+- 0 2425 1333"/>
                <a:gd name="T79" fmla="*/ 2425 h 1649"/>
                <a:gd name="T80" fmla="+- 0 7542 6186"/>
                <a:gd name="T81" fmla="*/ T80 w 1742"/>
                <a:gd name="T82" fmla="+- 0 2595 1333"/>
                <a:gd name="T83" fmla="*/ 2595 h 1649"/>
                <a:gd name="T84" fmla="+- 0 7409 6186"/>
                <a:gd name="T85" fmla="*/ T84 w 1742"/>
                <a:gd name="T86" fmla="+- 0 2772 1333"/>
                <a:gd name="T87" fmla="*/ 2772 h 1649"/>
                <a:gd name="T88" fmla="+- 0 6992 6186"/>
                <a:gd name="T89" fmla="*/ T88 w 1742"/>
                <a:gd name="T90" fmla="+- 0 2981 1333"/>
                <a:gd name="T91" fmla="*/ 2981 h 1649"/>
                <a:gd name="T92" fmla="+- 0 7146 6186"/>
                <a:gd name="T93" fmla="*/ T92 w 1742"/>
                <a:gd name="T94" fmla="+- 0 2527 1333"/>
                <a:gd name="T95" fmla="*/ 2527 h 1649"/>
                <a:gd name="T96" fmla="+- 0 7264 6186"/>
                <a:gd name="T97" fmla="*/ T96 w 1742"/>
                <a:gd name="T98" fmla="+- 0 2372 1333"/>
                <a:gd name="T99" fmla="*/ 2372 h 1649"/>
                <a:gd name="T100" fmla="+- 0 7368 6186"/>
                <a:gd name="T101" fmla="*/ T100 w 1742"/>
                <a:gd name="T102" fmla="+- 0 2220 1333"/>
                <a:gd name="T103" fmla="*/ 2220 h 1649"/>
                <a:gd name="T104" fmla="+- 0 7459 6186"/>
                <a:gd name="T105" fmla="*/ T104 w 1742"/>
                <a:gd name="T106" fmla="+- 0 2075 1333"/>
                <a:gd name="T107" fmla="*/ 2075 h 1649"/>
                <a:gd name="T108" fmla="+- 0 7534 6186"/>
                <a:gd name="T109" fmla="*/ T108 w 1742"/>
                <a:gd name="T110" fmla="+- 0 1938 1333"/>
                <a:gd name="T111" fmla="*/ 1938 h 1649"/>
                <a:gd name="T112" fmla="+- 0 7593 6186"/>
                <a:gd name="T113" fmla="*/ T112 w 1742"/>
                <a:gd name="T114" fmla="+- 0 1810 1333"/>
                <a:gd name="T115" fmla="*/ 1810 h 1649"/>
                <a:gd name="T116" fmla="+- 0 7635 6186"/>
                <a:gd name="T117" fmla="*/ T116 w 1742"/>
                <a:gd name="T118" fmla="+- 0 1693 1333"/>
                <a:gd name="T119" fmla="*/ 1693 h 1649"/>
                <a:gd name="T120" fmla="+- 0 7659 6186"/>
                <a:gd name="T121" fmla="*/ T120 w 1742"/>
                <a:gd name="T122" fmla="+- 0 1589 1333"/>
                <a:gd name="T123" fmla="*/ 1589 h 1649"/>
                <a:gd name="T124" fmla="+- 0 7611 6186"/>
                <a:gd name="T125" fmla="*/ T124 w 1742"/>
                <a:gd name="T126" fmla="+- 0 1602 1333"/>
                <a:gd name="T127" fmla="*/ 1602 h 1649"/>
                <a:gd name="T128" fmla="+- 0 7506 6186"/>
                <a:gd name="T129" fmla="*/ T128 w 1742"/>
                <a:gd name="T130" fmla="+- 0 1641 1333"/>
                <a:gd name="T131" fmla="*/ 1641 h 1649"/>
                <a:gd name="T132" fmla="+- 0 7392 6186"/>
                <a:gd name="T133" fmla="*/ T132 w 1742"/>
                <a:gd name="T134" fmla="+- 0 1698 1333"/>
                <a:gd name="T135" fmla="*/ 1698 h 1649"/>
                <a:gd name="T136" fmla="+- 0 7270 6186"/>
                <a:gd name="T137" fmla="*/ T136 w 1742"/>
                <a:gd name="T138" fmla="+- 0 1770 1333"/>
                <a:gd name="T139" fmla="*/ 1770 h 1649"/>
                <a:gd name="T140" fmla="+- 0 7140 6186"/>
                <a:gd name="T141" fmla="*/ T140 w 1742"/>
                <a:gd name="T142" fmla="+- 0 1857 1333"/>
                <a:gd name="T143" fmla="*/ 1857 h 1649"/>
                <a:gd name="T144" fmla="+- 0 7006 6186"/>
                <a:gd name="T145" fmla="*/ T144 w 1742"/>
                <a:gd name="T146" fmla="+- 0 1957 1333"/>
                <a:gd name="T147" fmla="*/ 1957 h 1649"/>
                <a:gd name="T148" fmla="+- 0 6868 6186"/>
                <a:gd name="T149" fmla="*/ T148 w 1742"/>
                <a:gd name="T150" fmla="+- 0 2071 1333"/>
                <a:gd name="T151" fmla="*/ 2071 h 1649"/>
                <a:gd name="T152" fmla="+- 0 6729 6186"/>
                <a:gd name="T153" fmla="*/ T152 w 1742"/>
                <a:gd name="T154" fmla="+- 0 2195 1333"/>
                <a:gd name="T155" fmla="*/ 2195 h 1649"/>
                <a:gd name="T156" fmla="+- 0 6588 6186"/>
                <a:gd name="T157" fmla="*/ T156 w 1742"/>
                <a:gd name="T158" fmla="+- 0 2330 1333"/>
                <a:gd name="T159" fmla="*/ 2330 h 1649"/>
                <a:gd name="T160" fmla="+- 0 6449 6186"/>
                <a:gd name="T161" fmla="*/ T160 w 1742"/>
                <a:gd name="T162" fmla="+- 0 2475 1333"/>
                <a:gd name="T163" fmla="*/ 2475 h 1649"/>
                <a:gd name="T164" fmla="+- 0 7614 6186"/>
                <a:gd name="T165" fmla="*/ T164 w 1742"/>
                <a:gd name="T166" fmla="+- 0 1374 1333"/>
                <a:gd name="T167" fmla="*/ 1374 h 1649"/>
                <a:gd name="T168" fmla="+- 0 7659 6186"/>
                <a:gd name="T169" fmla="*/ T168 w 1742"/>
                <a:gd name="T170" fmla="+- 0 1460 1333"/>
                <a:gd name="T171" fmla="*/ 1460 h 1649"/>
                <a:gd name="T172" fmla="+- 0 7659 6186"/>
                <a:gd name="T173" fmla="*/ T172 w 1742"/>
                <a:gd name="T174" fmla="+- 0 1589 1333"/>
                <a:gd name="T175" fmla="*/ 1589 h 1649"/>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742" h="1649">
                  <a:moveTo>
                    <a:pt x="0" y="897"/>
                  </a:moveTo>
                  <a:lnTo>
                    <a:pt x="75" y="817"/>
                  </a:lnTo>
                  <a:lnTo>
                    <a:pt x="151" y="741"/>
                  </a:lnTo>
                  <a:lnTo>
                    <a:pt x="227" y="667"/>
                  </a:lnTo>
                  <a:lnTo>
                    <a:pt x="302" y="597"/>
                  </a:lnTo>
                  <a:lnTo>
                    <a:pt x="377" y="530"/>
                  </a:lnTo>
                  <a:lnTo>
                    <a:pt x="451" y="466"/>
                  </a:lnTo>
                  <a:lnTo>
                    <a:pt x="524" y="406"/>
                  </a:lnTo>
                  <a:lnTo>
                    <a:pt x="596" y="349"/>
                  </a:lnTo>
                  <a:lnTo>
                    <a:pt x="667" y="296"/>
                  </a:lnTo>
                  <a:lnTo>
                    <a:pt x="736" y="247"/>
                  </a:lnTo>
                  <a:lnTo>
                    <a:pt x="804" y="202"/>
                  </a:lnTo>
                  <a:lnTo>
                    <a:pt x="870" y="162"/>
                  </a:lnTo>
                  <a:lnTo>
                    <a:pt x="933" y="125"/>
                  </a:lnTo>
                  <a:lnTo>
                    <a:pt x="994" y="93"/>
                  </a:lnTo>
                  <a:lnTo>
                    <a:pt x="1053" y="65"/>
                  </a:lnTo>
                  <a:lnTo>
                    <a:pt x="1108" y="42"/>
                  </a:lnTo>
                  <a:lnTo>
                    <a:pt x="1161" y="24"/>
                  </a:lnTo>
                  <a:lnTo>
                    <a:pt x="1211" y="11"/>
                  </a:lnTo>
                  <a:lnTo>
                    <a:pt x="1257" y="3"/>
                  </a:lnTo>
                  <a:lnTo>
                    <a:pt x="1299" y="0"/>
                  </a:lnTo>
                  <a:lnTo>
                    <a:pt x="1337" y="2"/>
                  </a:lnTo>
                  <a:lnTo>
                    <a:pt x="1372" y="9"/>
                  </a:lnTo>
                  <a:lnTo>
                    <a:pt x="1402" y="23"/>
                  </a:lnTo>
                  <a:lnTo>
                    <a:pt x="1428" y="41"/>
                  </a:lnTo>
                  <a:lnTo>
                    <a:pt x="1690" y="286"/>
                  </a:lnTo>
                  <a:lnTo>
                    <a:pt x="1712" y="313"/>
                  </a:lnTo>
                  <a:lnTo>
                    <a:pt x="1728" y="345"/>
                  </a:lnTo>
                  <a:lnTo>
                    <a:pt x="1738" y="383"/>
                  </a:lnTo>
                  <a:lnTo>
                    <a:pt x="1742" y="426"/>
                  </a:lnTo>
                  <a:lnTo>
                    <a:pt x="1739" y="474"/>
                  </a:lnTo>
                  <a:lnTo>
                    <a:pt x="1731" y="528"/>
                  </a:lnTo>
                  <a:lnTo>
                    <a:pt x="1718" y="585"/>
                  </a:lnTo>
                  <a:lnTo>
                    <a:pt x="1698" y="647"/>
                  </a:lnTo>
                  <a:lnTo>
                    <a:pt x="1674" y="713"/>
                  </a:lnTo>
                  <a:lnTo>
                    <a:pt x="1643" y="782"/>
                  </a:lnTo>
                  <a:lnTo>
                    <a:pt x="1608" y="855"/>
                  </a:lnTo>
                  <a:lnTo>
                    <a:pt x="1568" y="931"/>
                  </a:lnTo>
                  <a:lnTo>
                    <a:pt x="1522" y="1010"/>
                  </a:lnTo>
                  <a:lnTo>
                    <a:pt x="1472" y="1092"/>
                  </a:lnTo>
                  <a:lnTo>
                    <a:pt x="1416" y="1176"/>
                  </a:lnTo>
                  <a:lnTo>
                    <a:pt x="1356" y="1262"/>
                  </a:lnTo>
                  <a:lnTo>
                    <a:pt x="1292" y="1350"/>
                  </a:lnTo>
                  <a:lnTo>
                    <a:pt x="1223" y="1439"/>
                  </a:lnTo>
                  <a:lnTo>
                    <a:pt x="1293" y="1505"/>
                  </a:lnTo>
                  <a:lnTo>
                    <a:pt x="806" y="1648"/>
                  </a:lnTo>
                  <a:lnTo>
                    <a:pt x="890" y="1129"/>
                  </a:lnTo>
                  <a:lnTo>
                    <a:pt x="960" y="1194"/>
                  </a:lnTo>
                  <a:lnTo>
                    <a:pt x="1020" y="1116"/>
                  </a:lnTo>
                  <a:lnTo>
                    <a:pt x="1078" y="1039"/>
                  </a:lnTo>
                  <a:lnTo>
                    <a:pt x="1132" y="962"/>
                  </a:lnTo>
                  <a:lnTo>
                    <a:pt x="1182" y="887"/>
                  </a:lnTo>
                  <a:lnTo>
                    <a:pt x="1229" y="814"/>
                  </a:lnTo>
                  <a:lnTo>
                    <a:pt x="1273" y="742"/>
                  </a:lnTo>
                  <a:lnTo>
                    <a:pt x="1312" y="672"/>
                  </a:lnTo>
                  <a:lnTo>
                    <a:pt x="1348" y="605"/>
                  </a:lnTo>
                  <a:lnTo>
                    <a:pt x="1379" y="540"/>
                  </a:lnTo>
                  <a:lnTo>
                    <a:pt x="1407" y="477"/>
                  </a:lnTo>
                  <a:lnTo>
                    <a:pt x="1430" y="417"/>
                  </a:lnTo>
                  <a:lnTo>
                    <a:pt x="1449" y="360"/>
                  </a:lnTo>
                  <a:lnTo>
                    <a:pt x="1463" y="306"/>
                  </a:lnTo>
                  <a:lnTo>
                    <a:pt x="1473" y="256"/>
                  </a:lnTo>
                  <a:lnTo>
                    <a:pt x="1425" y="269"/>
                  </a:lnTo>
                  <a:lnTo>
                    <a:pt x="1374" y="286"/>
                  </a:lnTo>
                  <a:lnTo>
                    <a:pt x="1320" y="308"/>
                  </a:lnTo>
                  <a:lnTo>
                    <a:pt x="1264" y="334"/>
                  </a:lnTo>
                  <a:lnTo>
                    <a:pt x="1206" y="365"/>
                  </a:lnTo>
                  <a:lnTo>
                    <a:pt x="1146" y="399"/>
                  </a:lnTo>
                  <a:lnTo>
                    <a:pt x="1084" y="437"/>
                  </a:lnTo>
                  <a:lnTo>
                    <a:pt x="1020" y="478"/>
                  </a:lnTo>
                  <a:lnTo>
                    <a:pt x="954" y="524"/>
                  </a:lnTo>
                  <a:lnTo>
                    <a:pt x="888" y="572"/>
                  </a:lnTo>
                  <a:lnTo>
                    <a:pt x="820" y="624"/>
                  </a:lnTo>
                  <a:lnTo>
                    <a:pt x="752" y="680"/>
                  </a:lnTo>
                  <a:lnTo>
                    <a:pt x="682" y="738"/>
                  </a:lnTo>
                  <a:lnTo>
                    <a:pt x="613" y="799"/>
                  </a:lnTo>
                  <a:lnTo>
                    <a:pt x="543" y="862"/>
                  </a:lnTo>
                  <a:lnTo>
                    <a:pt x="472" y="929"/>
                  </a:lnTo>
                  <a:lnTo>
                    <a:pt x="402" y="997"/>
                  </a:lnTo>
                  <a:lnTo>
                    <a:pt x="332" y="1068"/>
                  </a:lnTo>
                  <a:lnTo>
                    <a:pt x="263" y="1142"/>
                  </a:lnTo>
                  <a:lnTo>
                    <a:pt x="0" y="897"/>
                  </a:lnTo>
                  <a:close/>
                  <a:moveTo>
                    <a:pt x="1428" y="41"/>
                  </a:moveTo>
                  <a:lnTo>
                    <a:pt x="1456" y="79"/>
                  </a:lnTo>
                  <a:lnTo>
                    <a:pt x="1473" y="127"/>
                  </a:lnTo>
                  <a:lnTo>
                    <a:pt x="1479" y="187"/>
                  </a:lnTo>
                  <a:lnTo>
                    <a:pt x="1473" y="256"/>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68" name="Freeform 2379">
              <a:extLst>
                <a:ext uri="{FF2B5EF4-FFF2-40B4-BE49-F238E27FC236}">
                  <a16:creationId xmlns:a16="http://schemas.microsoft.com/office/drawing/2014/main" id="{20728F34-2A65-CB4E-7C69-3161FDCC2D9E}"/>
                </a:ext>
              </a:extLst>
            </p:cNvPr>
            <p:cNvSpPr>
              <a:spLocks/>
            </p:cNvSpPr>
            <p:nvPr/>
          </p:nvSpPr>
          <p:spPr bwMode="auto">
            <a:xfrm>
              <a:off x="4914" y="4037"/>
              <a:ext cx="3019" cy="876"/>
            </a:xfrm>
            <a:custGeom>
              <a:avLst/>
              <a:gdLst>
                <a:gd name="T0" fmla="+- 0 7933 4914"/>
                <a:gd name="T1" fmla="*/ T0 w 3019"/>
                <a:gd name="T2" fmla="+- 0 4037 4037"/>
                <a:gd name="T3" fmla="*/ 4037 h 876"/>
                <a:gd name="T4" fmla="+- 0 7883 4914"/>
                <a:gd name="T5" fmla="*/ T4 w 3019"/>
                <a:gd name="T6" fmla="+- 0 4037 4037"/>
                <a:gd name="T7" fmla="*/ 4037 h 876"/>
                <a:gd name="T8" fmla="+- 0 7883 4914"/>
                <a:gd name="T9" fmla="*/ T8 w 3019"/>
                <a:gd name="T10" fmla="+- 0 4067 4037"/>
                <a:gd name="T11" fmla="*/ 4067 h 876"/>
                <a:gd name="T12" fmla="+- 0 7903 4914"/>
                <a:gd name="T13" fmla="*/ T12 w 3019"/>
                <a:gd name="T14" fmla="+- 0 4067 4037"/>
                <a:gd name="T15" fmla="*/ 4067 h 876"/>
                <a:gd name="T16" fmla="+- 0 7903 4914"/>
                <a:gd name="T17" fmla="*/ T16 w 3019"/>
                <a:gd name="T18" fmla="+- 0 4096 4037"/>
                <a:gd name="T19" fmla="*/ 4096 h 876"/>
                <a:gd name="T20" fmla="+- 0 7903 4914"/>
                <a:gd name="T21" fmla="*/ T20 w 3019"/>
                <a:gd name="T22" fmla="+- 0 4852 4037"/>
                <a:gd name="T23" fmla="*/ 4852 h 876"/>
                <a:gd name="T24" fmla="+- 0 7903 4914"/>
                <a:gd name="T25" fmla="*/ T24 w 3019"/>
                <a:gd name="T26" fmla="+- 0 4853 4037"/>
                <a:gd name="T27" fmla="*/ 4853 h 876"/>
                <a:gd name="T28" fmla="+- 0 4974 4914"/>
                <a:gd name="T29" fmla="*/ T28 w 3019"/>
                <a:gd name="T30" fmla="+- 0 4853 4037"/>
                <a:gd name="T31" fmla="*/ 4853 h 876"/>
                <a:gd name="T32" fmla="+- 0 4974 4914"/>
                <a:gd name="T33" fmla="*/ T32 w 3019"/>
                <a:gd name="T34" fmla="+- 0 4852 4037"/>
                <a:gd name="T35" fmla="*/ 4852 h 876"/>
                <a:gd name="T36" fmla="+- 0 7873 4914"/>
                <a:gd name="T37" fmla="*/ T36 w 3019"/>
                <a:gd name="T38" fmla="+- 0 4852 4037"/>
                <a:gd name="T39" fmla="*/ 4852 h 876"/>
                <a:gd name="T40" fmla="+- 0 7903 4914"/>
                <a:gd name="T41" fmla="*/ T40 w 3019"/>
                <a:gd name="T42" fmla="+- 0 4852 4037"/>
                <a:gd name="T43" fmla="*/ 4852 h 876"/>
                <a:gd name="T44" fmla="+- 0 7903 4914"/>
                <a:gd name="T45" fmla="*/ T44 w 3019"/>
                <a:gd name="T46" fmla="+- 0 4096 4037"/>
                <a:gd name="T47" fmla="*/ 4096 h 876"/>
                <a:gd name="T48" fmla="+- 0 7873 4914"/>
                <a:gd name="T49" fmla="*/ T48 w 3019"/>
                <a:gd name="T50" fmla="+- 0 4096 4037"/>
                <a:gd name="T51" fmla="*/ 4096 h 876"/>
                <a:gd name="T52" fmla="+- 0 7873 4914"/>
                <a:gd name="T53" fmla="*/ T52 w 3019"/>
                <a:gd name="T54" fmla="+- 0 4842 4037"/>
                <a:gd name="T55" fmla="*/ 4842 h 876"/>
                <a:gd name="T56" fmla="+- 0 4974 4914"/>
                <a:gd name="T57" fmla="*/ T56 w 3019"/>
                <a:gd name="T58" fmla="+- 0 4842 4037"/>
                <a:gd name="T59" fmla="*/ 4842 h 876"/>
                <a:gd name="T60" fmla="+- 0 4944 4914"/>
                <a:gd name="T61" fmla="*/ T60 w 3019"/>
                <a:gd name="T62" fmla="+- 0 4842 4037"/>
                <a:gd name="T63" fmla="*/ 4842 h 876"/>
                <a:gd name="T64" fmla="+- 0 4944 4914"/>
                <a:gd name="T65" fmla="*/ T64 w 3019"/>
                <a:gd name="T66" fmla="+- 0 4067 4037"/>
                <a:gd name="T67" fmla="*/ 4067 h 876"/>
                <a:gd name="T68" fmla="+- 0 4924 4914"/>
                <a:gd name="T69" fmla="*/ T68 w 3019"/>
                <a:gd name="T70" fmla="+- 0 4067 4037"/>
                <a:gd name="T71" fmla="*/ 4067 h 876"/>
                <a:gd name="T72" fmla="+- 0 4924 4914"/>
                <a:gd name="T73" fmla="*/ T72 w 3019"/>
                <a:gd name="T74" fmla="+- 0 4037 4037"/>
                <a:gd name="T75" fmla="*/ 4037 h 876"/>
                <a:gd name="T76" fmla="+- 0 4914 4914"/>
                <a:gd name="T77" fmla="*/ T76 w 3019"/>
                <a:gd name="T78" fmla="+- 0 4037 4037"/>
                <a:gd name="T79" fmla="*/ 4037 h 876"/>
                <a:gd name="T80" fmla="+- 0 4914 4914"/>
                <a:gd name="T81" fmla="*/ T80 w 3019"/>
                <a:gd name="T82" fmla="+- 0 4067 4037"/>
                <a:gd name="T83" fmla="*/ 4067 h 876"/>
                <a:gd name="T84" fmla="+- 0 4914 4914"/>
                <a:gd name="T85" fmla="*/ T84 w 3019"/>
                <a:gd name="T86" fmla="+- 0 4842 4037"/>
                <a:gd name="T87" fmla="*/ 4842 h 876"/>
                <a:gd name="T88" fmla="+- 0 4914 4914"/>
                <a:gd name="T89" fmla="*/ T88 w 3019"/>
                <a:gd name="T90" fmla="+- 0 4883 4037"/>
                <a:gd name="T91" fmla="*/ 4883 h 876"/>
                <a:gd name="T92" fmla="+- 0 4914 4914"/>
                <a:gd name="T93" fmla="*/ T92 w 3019"/>
                <a:gd name="T94" fmla="+- 0 4913 4037"/>
                <a:gd name="T95" fmla="*/ 4913 h 876"/>
                <a:gd name="T96" fmla="+- 0 7933 4914"/>
                <a:gd name="T97" fmla="*/ T96 w 3019"/>
                <a:gd name="T98" fmla="+- 0 4913 4037"/>
                <a:gd name="T99" fmla="*/ 4913 h 876"/>
                <a:gd name="T100" fmla="+- 0 7933 4914"/>
                <a:gd name="T101" fmla="*/ T100 w 3019"/>
                <a:gd name="T102" fmla="+- 0 4883 4037"/>
                <a:gd name="T103" fmla="*/ 4883 h 876"/>
                <a:gd name="T104" fmla="+- 0 7903 4914"/>
                <a:gd name="T105" fmla="*/ T104 w 3019"/>
                <a:gd name="T106" fmla="+- 0 4883 4037"/>
                <a:gd name="T107" fmla="*/ 4883 h 876"/>
                <a:gd name="T108" fmla="+- 0 7903 4914"/>
                <a:gd name="T109" fmla="*/ T108 w 3019"/>
                <a:gd name="T110" fmla="+- 0 4882 4037"/>
                <a:gd name="T111" fmla="*/ 4882 h 876"/>
                <a:gd name="T112" fmla="+- 0 7933 4914"/>
                <a:gd name="T113" fmla="*/ T112 w 3019"/>
                <a:gd name="T114" fmla="+- 0 4882 4037"/>
                <a:gd name="T115" fmla="*/ 4882 h 876"/>
                <a:gd name="T116" fmla="+- 0 7933 4914"/>
                <a:gd name="T117" fmla="*/ T116 w 3019"/>
                <a:gd name="T118" fmla="+- 0 4067 4037"/>
                <a:gd name="T119" fmla="*/ 4067 h 876"/>
                <a:gd name="T120" fmla="+- 0 7933 4914"/>
                <a:gd name="T121" fmla="*/ T120 w 3019"/>
                <a:gd name="T122" fmla="+- 0 4066 4037"/>
                <a:gd name="T123" fmla="*/ 4066 h 876"/>
                <a:gd name="T124" fmla="+- 0 7933 4914"/>
                <a:gd name="T125" fmla="*/ T124 w 3019"/>
                <a:gd name="T126" fmla="+- 0 4037 4037"/>
                <a:gd name="T127" fmla="*/ 4037 h 87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3019" h="876">
                  <a:moveTo>
                    <a:pt x="3019" y="0"/>
                  </a:moveTo>
                  <a:lnTo>
                    <a:pt x="2969" y="0"/>
                  </a:lnTo>
                  <a:lnTo>
                    <a:pt x="2969" y="30"/>
                  </a:lnTo>
                  <a:lnTo>
                    <a:pt x="2989" y="30"/>
                  </a:lnTo>
                  <a:lnTo>
                    <a:pt x="2989" y="59"/>
                  </a:lnTo>
                  <a:lnTo>
                    <a:pt x="2989" y="815"/>
                  </a:lnTo>
                  <a:lnTo>
                    <a:pt x="2989" y="816"/>
                  </a:lnTo>
                  <a:lnTo>
                    <a:pt x="60" y="816"/>
                  </a:lnTo>
                  <a:lnTo>
                    <a:pt x="60" y="815"/>
                  </a:lnTo>
                  <a:lnTo>
                    <a:pt x="2959" y="815"/>
                  </a:lnTo>
                  <a:lnTo>
                    <a:pt x="2989" y="815"/>
                  </a:lnTo>
                  <a:lnTo>
                    <a:pt x="2989" y="59"/>
                  </a:lnTo>
                  <a:lnTo>
                    <a:pt x="2959" y="59"/>
                  </a:lnTo>
                  <a:lnTo>
                    <a:pt x="2959" y="805"/>
                  </a:lnTo>
                  <a:lnTo>
                    <a:pt x="60" y="805"/>
                  </a:lnTo>
                  <a:lnTo>
                    <a:pt x="30" y="805"/>
                  </a:lnTo>
                  <a:lnTo>
                    <a:pt x="30" y="30"/>
                  </a:lnTo>
                  <a:lnTo>
                    <a:pt x="10" y="30"/>
                  </a:lnTo>
                  <a:lnTo>
                    <a:pt x="10" y="0"/>
                  </a:lnTo>
                  <a:lnTo>
                    <a:pt x="0" y="0"/>
                  </a:lnTo>
                  <a:lnTo>
                    <a:pt x="0" y="30"/>
                  </a:lnTo>
                  <a:lnTo>
                    <a:pt x="0" y="805"/>
                  </a:lnTo>
                  <a:lnTo>
                    <a:pt x="0" y="846"/>
                  </a:lnTo>
                  <a:lnTo>
                    <a:pt x="0" y="876"/>
                  </a:lnTo>
                  <a:lnTo>
                    <a:pt x="3019" y="876"/>
                  </a:lnTo>
                  <a:lnTo>
                    <a:pt x="3019" y="846"/>
                  </a:lnTo>
                  <a:lnTo>
                    <a:pt x="2989" y="846"/>
                  </a:lnTo>
                  <a:lnTo>
                    <a:pt x="2989" y="845"/>
                  </a:lnTo>
                  <a:lnTo>
                    <a:pt x="3019" y="845"/>
                  </a:lnTo>
                  <a:lnTo>
                    <a:pt x="3019" y="30"/>
                  </a:lnTo>
                  <a:lnTo>
                    <a:pt x="3019" y="29"/>
                  </a:lnTo>
                  <a:lnTo>
                    <a:pt x="3019"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69" name="Rectangle 68">
              <a:extLst>
                <a:ext uri="{FF2B5EF4-FFF2-40B4-BE49-F238E27FC236}">
                  <a16:creationId xmlns:a16="http://schemas.microsoft.com/office/drawing/2014/main" id="{1C9C57C8-C3EF-89D9-C446-B55CD94CD7F8}"/>
                </a:ext>
              </a:extLst>
            </p:cNvPr>
            <p:cNvSpPr>
              <a:spLocks noChangeArrowheads="1"/>
            </p:cNvSpPr>
            <p:nvPr/>
          </p:nvSpPr>
          <p:spPr bwMode="auto">
            <a:xfrm>
              <a:off x="4924" y="4026"/>
              <a:ext cx="2959" cy="816"/>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0" name="Rectangle 69">
              <a:extLst>
                <a:ext uri="{FF2B5EF4-FFF2-40B4-BE49-F238E27FC236}">
                  <a16:creationId xmlns:a16="http://schemas.microsoft.com/office/drawing/2014/main" id="{EEBD615C-E996-773A-C32F-3FF59C37A0AF}"/>
                </a:ext>
              </a:extLst>
            </p:cNvPr>
            <p:cNvSpPr>
              <a:spLocks noChangeArrowheads="1"/>
            </p:cNvSpPr>
            <p:nvPr/>
          </p:nvSpPr>
          <p:spPr bwMode="auto">
            <a:xfrm>
              <a:off x="4924" y="4026"/>
              <a:ext cx="2959" cy="816"/>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1" name="AutoShape 2376">
              <a:extLst>
                <a:ext uri="{FF2B5EF4-FFF2-40B4-BE49-F238E27FC236}">
                  <a16:creationId xmlns:a16="http://schemas.microsoft.com/office/drawing/2014/main" id="{09CA6C88-ED0D-F03F-824F-12BEF2049FDD}"/>
                </a:ext>
              </a:extLst>
            </p:cNvPr>
            <p:cNvSpPr>
              <a:spLocks/>
            </p:cNvSpPr>
            <p:nvPr/>
          </p:nvSpPr>
          <p:spPr bwMode="auto">
            <a:xfrm>
              <a:off x="7004" y="2341"/>
              <a:ext cx="1838" cy="1781"/>
            </a:xfrm>
            <a:custGeom>
              <a:avLst/>
              <a:gdLst>
                <a:gd name="T0" fmla="+- 0 7717 7004"/>
                <a:gd name="T1" fmla="*/ T0 w 1838"/>
                <a:gd name="T2" fmla="+- 0 4122 2341"/>
                <a:gd name="T3" fmla="*/ 4122 h 1781"/>
                <a:gd name="T4" fmla="+- 0 8189 7004"/>
                <a:gd name="T5" fmla="*/ T4 w 1838"/>
                <a:gd name="T6" fmla="+- 0 3822 2341"/>
                <a:gd name="T7" fmla="*/ 3822 h 1781"/>
                <a:gd name="T8" fmla="+- 0 8338 7004"/>
                <a:gd name="T9" fmla="*/ T8 w 1838"/>
                <a:gd name="T10" fmla="+- 0 3633 2341"/>
                <a:gd name="T11" fmla="*/ 3633 h 1781"/>
                <a:gd name="T12" fmla="+- 0 7957 7004"/>
                <a:gd name="T13" fmla="*/ T12 w 1838"/>
                <a:gd name="T14" fmla="+- 0 3605 2341"/>
                <a:gd name="T15" fmla="*/ 3605 h 1781"/>
                <a:gd name="T16" fmla="+- 0 8497 7004"/>
                <a:gd name="T17" fmla="*/ T16 w 1838"/>
                <a:gd name="T18" fmla="+- 0 2341 2341"/>
                <a:gd name="T19" fmla="*/ 2341 h 1781"/>
                <a:gd name="T20" fmla="+- 0 8424 7004"/>
                <a:gd name="T21" fmla="*/ T20 w 1838"/>
                <a:gd name="T22" fmla="+- 0 2349 2341"/>
                <a:gd name="T23" fmla="*/ 2349 h 1781"/>
                <a:gd name="T24" fmla="+- 0 8335 7004"/>
                <a:gd name="T25" fmla="*/ T24 w 1838"/>
                <a:gd name="T26" fmla="+- 0 2377 2341"/>
                <a:gd name="T27" fmla="*/ 2377 h 1781"/>
                <a:gd name="T28" fmla="+- 0 8233 7004"/>
                <a:gd name="T29" fmla="*/ T28 w 1838"/>
                <a:gd name="T30" fmla="+- 0 2425 2341"/>
                <a:gd name="T31" fmla="*/ 2425 h 1781"/>
                <a:gd name="T32" fmla="+- 0 8118 7004"/>
                <a:gd name="T33" fmla="*/ T32 w 1838"/>
                <a:gd name="T34" fmla="+- 0 2490 2341"/>
                <a:gd name="T35" fmla="*/ 2490 h 1781"/>
                <a:gd name="T36" fmla="+- 0 7991 7004"/>
                <a:gd name="T37" fmla="*/ T36 w 1838"/>
                <a:gd name="T38" fmla="+- 0 2573 2341"/>
                <a:gd name="T39" fmla="*/ 2573 h 1781"/>
                <a:gd name="T40" fmla="+- 0 7856 7004"/>
                <a:gd name="T41" fmla="*/ T40 w 1838"/>
                <a:gd name="T42" fmla="+- 0 2672 2341"/>
                <a:gd name="T43" fmla="*/ 2672 h 1781"/>
                <a:gd name="T44" fmla="+- 0 7712 7004"/>
                <a:gd name="T45" fmla="*/ T44 w 1838"/>
                <a:gd name="T46" fmla="+- 0 2785 2341"/>
                <a:gd name="T47" fmla="*/ 2785 h 1781"/>
                <a:gd name="T48" fmla="+- 0 7561 7004"/>
                <a:gd name="T49" fmla="*/ T48 w 1838"/>
                <a:gd name="T50" fmla="+- 0 2913 2341"/>
                <a:gd name="T51" fmla="*/ 2913 h 1781"/>
                <a:gd name="T52" fmla="+- 0 7406 7004"/>
                <a:gd name="T53" fmla="*/ T52 w 1838"/>
                <a:gd name="T54" fmla="+- 0 3054 2341"/>
                <a:gd name="T55" fmla="*/ 3054 h 1781"/>
                <a:gd name="T56" fmla="+- 0 7247 7004"/>
                <a:gd name="T57" fmla="*/ T56 w 1838"/>
                <a:gd name="T58" fmla="+- 0 3207 2341"/>
                <a:gd name="T59" fmla="*/ 3207 h 1781"/>
                <a:gd name="T60" fmla="+- 0 7085 7004"/>
                <a:gd name="T61" fmla="*/ T60 w 1838"/>
                <a:gd name="T62" fmla="+- 0 3371 2341"/>
                <a:gd name="T63" fmla="*/ 3371 h 1781"/>
                <a:gd name="T64" fmla="+- 0 7236 7004"/>
                <a:gd name="T65" fmla="*/ T64 w 1838"/>
                <a:gd name="T66" fmla="+- 0 3674 2341"/>
                <a:gd name="T67" fmla="*/ 3674 h 1781"/>
                <a:gd name="T68" fmla="+- 0 7376 7004"/>
                <a:gd name="T69" fmla="*/ T68 w 1838"/>
                <a:gd name="T70" fmla="+- 0 3527 2341"/>
                <a:gd name="T71" fmla="*/ 3527 h 1781"/>
                <a:gd name="T72" fmla="+- 0 7516 7004"/>
                <a:gd name="T73" fmla="*/ T72 w 1838"/>
                <a:gd name="T74" fmla="+- 0 3387 2341"/>
                <a:gd name="T75" fmla="*/ 3387 h 1781"/>
                <a:gd name="T76" fmla="+- 0 7655 7004"/>
                <a:gd name="T77" fmla="*/ T76 w 1838"/>
                <a:gd name="T78" fmla="+- 0 3255 2341"/>
                <a:gd name="T79" fmla="*/ 3255 h 1781"/>
                <a:gd name="T80" fmla="+- 0 7791 7004"/>
                <a:gd name="T81" fmla="*/ T80 w 1838"/>
                <a:gd name="T82" fmla="+- 0 3132 2341"/>
                <a:gd name="T83" fmla="*/ 3132 h 1781"/>
                <a:gd name="T84" fmla="+- 0 7924 7004"/>
                <a:gd name="T85" fmla="*/ T84 w 1838"/>
                <a:gd name="T86" fmla="+- 0 3018 2341"/>
                <a:gd name="T87" fmla="*/ 3018 h 1781"/>
                <a:gd name="T88" fmla="+- 0 8053 7004"/>
                <a:gd name="T89" fmla="*/ T88 w 1838"/>
                <a:gd name="T90" fmla="+- 0 2915 2341"/>
                <a:gd name="T91" fmla="*/ 2915 h 1781"/>
                <a:gd name="T92" fmla="+- 0 8176 7004"/>
                <a:gd name="T93" fmla="*/ T92 w 1838"/>
                <a:gd name="T94" fmla="+- 0 2823 2341"/>
                <a:gd name="T95" fmla="*/ 2823 h 1781"/>
                <a:gd name="T96" fmla="+- 0 8293 7004"/>
                <a:gd name="T97" fmla="*/ T96 w 1838"/>
                <a:gd name="T98" fmla="+- 0 2743 2341"/>
                <a:gd name="T99" fmla="*/ 2743 h 1781"/>
                <a:gd name="T100" fmla="+- 0 8401 7004"/>
                <a:gd name="T101" fmla="*/ T100 w 1838"/>
                <a:gd name="T102" fmla="+- 0 2676 2341"/>
                <a:gd name="T103" fmla="*/ 2676 h 1781"/>
                <a:gd name="T104" fmla="+- 0 8501 7004"/>
                <a:gd name="T105" fmla="*/ T104 w 1838"/>
                <a:gd name="T106" fmla="+- 0 2623 2341"/>
                <a:gd name="T107" fmla="*/ 2623 h 1781"/>
                <a:gd name="T108" fmla="+- 0 8591 7004"/>
                <a:gd name="T109" fmla="*/ T108 w 1838"/>
                <a:gd name="T110" fmla="+- 0 2585 2341"/>
                <a:gd name="T111" fmla="*/ 2585 h 1781"/>
                <a:gd name="T112" fmla="+- 0 8575 7004"/>
                <a:gd name="T113" fmla="*/ T112 w 1838"/>
                <a:gd name="T114" fmla="+- 0 2369 2341"/>
                <a:gd name="T115" fmla="*/ 2369 h 1781"/>
                <a:gd name="T116" fmla="+- 0 8528 7004"/>
                <a:gd name="T117" fmla="*/ T116 w 1838"/>
                <a:gd name="T118" fmla="+- 0 2345 2341"/>
                <a:gd name="T119" fmla="*/ 2345 h 1781"/>
                <a:gd name="T120" fmla="+- 0 8807 7004"/>
                <a:gd name="T121" fmla="*/ T120 w 1838"/>
                <a:gd name="T122" fmla="+- 0 2585 2341"/>
                <a:gd name="T123" fmla="*/ 2585 h 1781"/>
                <a:gd name="T124" fmla="+- 0 8576 7004"/>
                <a:gd name="T125" fmla="*/ T124 w 1838"/>
                <a:gd name="T126" fmla="+- 0 2634 2341"/>
                <a:gd name="T127" fmla="*/ 2634 h 1781"/>
                <a:gd name="T128" fmla="+- 0 8532 7004"/>
                <a:gd name="T129" fmla="*/ T128 w 1838"/>
                <a:gd name="T130" fmla="+- 0 2742 2341"/>
                <a:gd name="T131" fmla="*/ 2742 h 1781"/>
                <a:gd name="T132" fmla="+- 0 8472 7004"/>
                <a:gd name="T133" fmla="*/ T132 w 1838"/>
                <a:gd name="T134" fmla="+- 0 2862 2341"/>
                <a:gd name="T135" fmla="*/ 2862 h 1781"/>
                <a:gd name="T136" fmla="+- 0 8397 7004"/>
                <a:gd name="T137" fmla="*/ T136 w 1838"/>
                <a:gd name="T138" fmla="+- 0 2994 2341"/>
                <a:gd name="T139" fmla="*/ 2994 h 1781"/>
                <a:gd name="T140" fmla="+- 0 8307 7004"/>
                <a:gd name="T141" fmla="*/ T140 w 1838"/>
                <a:gd name="T142" fmla="+- 0 3136 2341"/>
                <a:gd name="T143" fmla="*/ 3136 h 1781"/>
                <a:gd name="T144" fmla="+- 0 8203 7004"/>
                <a:gd name="T145" fmla="*/ T144 w 1838"/>
                <a:gd name="T146" fmla="+- 0 3286 2341"/>
                <a:gd name="T147" fmla="*/ 3286 h 1781"/>
                <a:gd name="T148" fmla="+- 0 8086 7004"/>
                <a:gd name="T149" fmla="*/ T148 w 1838"/>
                <a:gd name="T150" fmla="+- 0 3443 2341"/>
                <a:gd name="T151" fmla="*/ 3443 h 1781"/>
                <a:gd name="T152" fmla="+- 0 7957 7004"/>
                <a:gd name="T153" fmla="*/ T152 w 1838"/>
                <a:gd name="T154" fmla="+- 0 3605 2341"/>
                <a:gd name="T155" fmla="*/ 3605 h 1781"/>
                <a:gd name="T156" fmla="+- 0 8407 7004"/>
                <a:gd name="T157" fmla="*/ T156 w 1838"/>
                <a:gd name="T158" fmla="+- 0 3541 2341"/>
                <a:gd name="T159" fmla="*/ 3541 h 1781"/>
                <a:gd name="T160" fmla="+- 0 8529 7004"/>
                <a:gd name="T161" fmla="*/ T160 w 1838"/>
                <a:gd name="T162" fmla="+- 0 3367 2341"/>
                <a:gd name="T163" fmla="*/ 3367 h 1781"/>
                <a:gd name="T164" fmla="+- 0 8633 7004"/>
                <a:gd name="T165" fmla="*/ T164 w 1838"/>
                <a:gd name="T166" fmla="+- 0 3204 2341"/>
                <a:gd name="T167" fmla="*/ 3204 h 1781"/>
                <a:gd name="T168" fmla="+- 0 8717 7004"/>
                <a:gd name="T169" fmla="*/ T168 w 1838"/>
                <a:gd name="T170" fmla="+- 0 3055 2341"/>
                <a:gd name="T171" fmla="*/ 3055 h 1781"/>
                <a:gd name="T172" fmla="+- 0 8780 7004"/>
                <a:gd name="T173" fmla="*/ T172 w 1838"/>
                <a:gd name="T174" fmla="+- 0 2922 2341"/>
                <a:gd name="T175" fmla="*/ 2922 h 1781"/>
                <a:gd name="T176" fmla="+- 0 8822 7004"/>
                <a:gd name="T177" fmla="*/ T176 w 1838"/>
                <a:gd name="T178" fmla="+- 0 2807 2341"/>
                <a:gd name="T179" fmla="*/ 2807 h 1781"/>
                <a:gd name="T180" fmla="+- 0 8841 7004"/>
                <a:gd name="T181" fmla="*/ T180 w 1838"/>
                <a:gd name="T182" fmla="+- 0 2711 2341"/>
                <a:gd name="T183" fmla="*/ 2711 h 1781"/>
                <a:gd name="T184" fmla="+- 0 8837 7004"/>
                <a:gd name="T185" fmla="*/ T184 w 1838"/>
                <a:gd name="T186" fmla="+- 0 2637 2341"/>
                <a:gd name="T187" fmla="*/ 2637 h 1781"/>
                <a:gd name="T188" fmla="+- 0 8808 7004"/>
                <a:gd name="T189" fmla="*/ T188 w 1838"/>
                <a:gd name="T190" fmla="+- 0 2586 2341"/>
                <a:gd name="T191" fmla="*/ 2586 h 17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Lst>
              <a:rect l="0" t="0" r="r" b="b"/>
              <a:pathLst>
                <a:path w="1838" h="1781">
                  <a:moveTo>
                    <a:pt x="891" y="1206"/>
                  </a:moveTo>
                  <a:lnTo>
                    <a:pt x="713" y="1781"/>
                  </a:lnTo>
                  <a:lnTo>
                    <a:pt x="1247" y="1539"/>
                  </a:lnTo>
                  <a:lnTo>
                    <a:pt x="1185" y="1481"/>
                  </a:lnTo>
                  <a:lnTo>
                    <a:pt x="1262" y="1385"/>
                  </a:lnTo>
                  <a:lnTo>
                    <a:pt x="1334" y="1292"/>
                  </a:lnTo>
                  <a:lnTo>
                    <a:pt x="1355" y="1264"/>
                  </a:lnTo>
                  <a:lnTo>
                    <a:pt x="953" y="1264"/>
                  </a:lnTo>
                  <a:lnTo>
                    <a:pt x="891" y="1206"/>
                  </a:lnTo>
                  <a:close/>
                  <a:moveTo>
                    <a:pt x="1493" y="0"/>
                  </a:moveTo>
                  <a:lnTo>
                    <a:pt x="1459" y="2"/>
                  </a:lnTo>
                  <a:lnTo>
                    <a:pt x="1420" y="8"/>
                  </a:lnTo>
                  <a:lnTo>
                    <a:pt x="1378" y="20"/>
                  </a:lnTo>
                  <a:lnTo>
                    <a:pt x="1331" y="36"/>
                  </a:lnTo>
                  <a:lnTo>
                    <a:pt x="1282" y="58"/>
                  </a:lnTo>
                  <a:lnTo>
                    <a:pt x="1229" y="84"/>
                  </a:lnTo>
                  <a:lnTo>
                    <a:pt x="1173" y="114"/>
                  </a:lnTo>
                  <a:lnTo>
                    <a:pt x="1114" y="149"/>
                  </a:lnTo>
                  <a:lnTo>
                    <a:pt x="1052" y="188"/>
                  </a:lnTo>
                  <a:lnTo>
                    <a:pt x="987" y="232"/>
                  </a:lnTo>
                  <a:lnTo>
                    <a:pt x="921" y="279"/>
                  </a:lnTo>
                  <a:lnTo>
                    <a:pt x="852" y="331"/>
                  </a:lnTo>
                  <a:lnTo>
                    <a:pt x="781" y="386"/>
                  </a:lnTo>
                  <a:lnTo>
                    <a:pt x="708" y="444"/>
                  </a:lnTo>
                  <a:lnTo>
                    <a:pt x="633" y="507"/>
                  </a:lnTo>
                  <a:lnTo>
                    <a:pt x="557" y="572"/>
                  </a:lnTo>
                  <a:lnTo>
                    <a:pt x="480" y="641"/>
                  </a:lnTo>
                  <a:lnTo>
                    <a:pt x="402" y="713"/>
                  </a:lnTo>
                  <a:lnTo>
                    <a:pt x="323" y="788"/>
                  </a:lnTo>
                  <a:lnTo>
                    <a:pt x="243" y="866"/>
                  </a:lnTo>
                  <a:lnTo>
                    <a:pt x="162" y="947"/>
                  </a:lnTo>
                  <a:lnTo>
                    <a:pt x="81" y="1030"/>
                  </a:lnTo>
                  <a:lnTo>
                    <a:pt x="0" y="1116"/>
                  </a:lnTo>
                  <a:lnTo>
                    <a:pt x="232" y="1333"/>
                  </a:lnTo>
                  <a:lnTo>
                    <a:pt x="302" y="1259"/>
                  </a:lnTo>
                  <a:lnTo>
                    <a:pt x="372" y="1186"/>
                  </a:lnTo>
                  <a:lnTo>
                    <a:pt x="442" y="1115"/>
                  </a:lnTo>
                  <a:lnTo>
                    <a:pt x="512" y="1046"/>
                  </a:lnTo>
                  <a:lnTo>
                    <a:pt x="582" y="979"/>
                  </a:lnTo>
                  <a:lnTo>
                    <a:pt x="651" y="914"/>
                  </a:lnTo>
                  <a:lnTo>
                    <a:pt x="719" y="852"/>
                  </a:lnTo>
                  <a:lnTo>
                    <a:pt x="787" y="791"/>
                  </a:lnTo>
                  <a:lnTo>
                    <a:pt x="854" y="733"/>
                  </a:lnTo>
                  <a:lnTo>
                    <a:pt x="920" y="677"/>
                  </a:lnTo>
                  <a:lnTo>
                    <a:pt x="985" y="624"/>
                  </a:lnTo>
                  <a:lnTo>
                    <a:pt x="1049" y="574"/>
                  </a:lnTo>
                  <a:lnTo>
                    <a:pt x="1111" y="526"/>
                  </a:lnTo>
                  <a:lnTo>
                    <a:pt x="1172" y="482"/>
                  </a:lnTo>
                  <a:lnTo>
                    <a:pt x="1231" y="440"/>
                  </a:lnTo>
                  <a:lnTo>
                    <a:pt x="1289" y="402"/>
                  </a:lnTo>
                  <a:lnTo>
                    <a:pt x="1344" y="367"/>
                  </a:lnTo>
                  <a:lnTo>
                    <a:pt x="1397" y="335"/>
                  </a:lnTo>
                  <a:lnTo>
                    <a:pt x="1448" y="307"/>
                  </a:lnTo>
                  <a:lnTo>
                    <a:pt x="1497" y="282"/>
                  </a:lnTo>
                  <a:lnTo>
                    <a:pt x="1543" y="262"/>
                  </a:lnTo>
                  <a:lnTo>
                    <a:pt x="1587" y="244"/>
                  </a:lnTo>
                  <a:lnTo>
                    <a:pt x="1803" y="244"/>
                  </a:lnTo>
                  <a:lnTo>
                    <a:pt x="1571" y="28"/>
                  </a:lnTo>
                  <a:lnTo>
                    <a:pt x="1550" y="14"/>
                  </a:lnTo>
                  <a:lnTo>
                    <a:pt x="1524" y="4"/>
                  </a:lnTo>
                  <a:lnTo>
                    <a:pt x="1493" y="0"/>
                  </a:lnTo>
                  <a:close/>
                  <a:moveTo>
                    <a:pt x="1803" y="244"/>
                  </a:moveTo>
                  <a:lnTo>
                    <a:pt x="1587" y="244"/>
                  </a:lnTo>
                  <a:lnTo>
                    <a:pt x="1572" y="293"/>
                  </a:lnTo>
                  <a:lnTo>
                    <a:pt x="1552" y="345"/>
                  </a:lnTo>
                  <a:lnTo>
                    <a:pt x="1528" y="401"/>
                  </a:lnTo>
                  <a:lnTo>
                    <a:pt x="1500" y="460"/>
                  </a:lnTo>
                  <a:lnTo>
                    <a:pt x="1468" y="521"/>
                  </a:lnTo>
                  <a:lnTo>
                    <a:pt x="1432" y="586"/>
                  </a:lnTo>
                  <a:lnTo>
                    <a:pt x="1393" y="653"/>
                  </a:lnTo>
                  <a:lnTo>
                    <a:pt x="1349" y="723"/>
                  </a:lnTo>
                  <a:lnTo>
                    <a:pt x="1303" y="795"/>
                  </a:lnTo>
                  <a:lnTo>
                    <a:pt x="1252" y="869"/>
                  </a:lnTo>
                  <a:lnTo>
                    <a:pt x="1199" y="945"/>
                  </a:lnTo>
                  <a:lnTo>
                    <a:pt x="1142" y="1022"/>
                  </a:lnTo>
                  <a:lnTo>
                    <a:pt x="1082" y="1102"/>
                  </a:lnTo>
                  <a:lnTo>
                    <a:pt x="1019" y="1182"/>
                  </a:lnTo>
                  <a:lnTo>
                    <a:pt x="953" y="1264"/>
                  </a:lnTo>
                  <a:lnTo>
                    <a:pt x="1355" y="1264"/>
                  </a:lnTo>
                  <a:lnTo>
                    <a:pt x="1403" y="1200"/>
                  </a:lnTo>
                  <a:lnTo>
                    <a:pt x="1466" y="1112"/>
                  </a:lnTo>
                  <a:lnTo>
                    <a:pt x="1525" y="1026"/>
                  </a:lnTo>
                  <a:lnTo>
                    <a:pt x="1579" y="943"/>
                  </a:lnTo>
                  <a:lnTo>
                    <a:pt x="1629" y="863"/>
                  </a:lnTo>
                  <a:lnTo>
                    <a:pt x="1673" y="787"/>
                  </a:lnTo>
                  <a:lnTo>
                    <a:pt x="1713" y="714"/>
                  </a:lnTo>
                  <a:lnTo>
                    <a:pt x="1747" y="646"/>
                  </a:lnTo>
                  <a:lnTo>
                    <a:pt x="1776" y="581"/>
                  </a:lnTo>
                  <a:lnTo>
                    <a:pt x="1800" y="521"/>
                  </a:lnTo>
                  <a:lnTo>
                    <a:pt x="1818" y="466"/>
                  </a:lnTo>
                  <a:lnTo>
                    <a:pt x="1830" y="416"/>
                  </a:lnTo>
                  <a:lnTo>
                    <a:pt x="1837" y="370"/>
                  </a:lnTo>
                  <a:lnTo>
                    <a:pt x="1838" y="330"/>
                  </a:lnTo>
                  <a:lnTo>
                    <a:pt x="1833" y="296"/>
                  </a:lnTo>
                  <a:lnTo>
                    <a:pt x="1821" y="267"/>
                  </a:lnTo>
                  <a:lnTo>
                    <a:pt x="1804" y="245"/>
                  </a:lnTo>
                  <a:lnTo>
                    <a:pt x="1803" y="24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2" name="Freeform 2375">
              <a:extLst>
                <a:ext uri="{FF2B5EF4-FFF2-40B4-BE49-F238E27FC236}">
                  <a16:creationId xmlns:a16="http://schemas.microsoft.com/office/drawing/2014/main" id="{03C16B6B-3E2B-FC4C-D253-049EEB1B132D}"/>
                </a:ext>
              </a:extLst>
            </p:cNvPr>
            <p:cNvSpPr>
              <a:spLocks/>
            </p:cNvSpPr>
            <p:nvPr/>
          </p:nvSpPr>
          <p:spPr bwMode="auto">
            <a:xfrm>
              <a:off x="7004" y="2341"/>
              <a:ext cx="1606" cy="1333"/>
            </a:xfrm>
            <a:custGeom>
              <a:avLst/>
              <a:gdLst>
                <a:gd name="T0" fmla="+- 0 8497 7004"/>
                <a:gd name="T1" fmla="*/ T0 w 1606"/>
                <a:gd name="T2" fmla="+- 0 2341 2341"/>
                <a:gd name="T3" fmla="*/ 2341 h 1333"/>
                <a:gd name="T4" fmla="+- 0 8424 7004"/>
                <a:gd name="T5" fmla="*/ T4 w 1606"/>
                <a:gd name="T6" fmla="+- 0 2349 2341"/>
                <a:gd name="T7" fmla="*/ 2349 h 1333"/>
                <a:gd name="T8" fmla="+- 0 8335 7004"/>
                <a:gd name="T9" fmla="*/ T8 w 1606"/>
                <a:gd name="T10" fmla="+- 0 2377 2341"/>
                <a:gd name="T11" fmla="*/ 2377 h 1333"/>
                <a:gd name="T12" fmla="+- 0 8233 7004"/>
                <a:gd name="T13" fmla="*/ T12 w 1606"/>
                <a:gd name="T14" fmla="+- 0 2425 2341"/>
                <a:gd name="T15" fmla="*/ 2425 h 1333"/>
                <a:gd name="T16" fmla="+- 0 8177 7004"/>
                <a:gd name="T17" fmla="*/ T16 w 1606"/>
                <a:gd name="T18" fmla="+- 0 2455 2341"/>
                <a:gd name="T19" fmla="*/ 2455 h 1333"/>
                <a:gd name="T20" fmla="+- 0 8118 7004"/>
                <a:gd name="T21" fmla="*/ T20 w 1606"/>
                <a:gd name="T22" fmla="+- 0 2490 2341"/>
                <a:gd name="T23" fmla="*/ 2490 h 1333"/>
                <a:gd name="T24" fmla="+- 0 8056 7004"/>
                <a:gd name="T25" fmla="*/ T24 w 1606"/>
                <a:gd name="T26" fmla="+- 0 2529 2341"/>
                <a:gd name="T27" fmla="*/ 2529 h 1333"/>
                <a:gd name="T28" fmla="+- 0 7991 7004"/>
                <a:gd name="T29" fmla="*/ T28 w 1606"/>
                <a:gd name="T30" fmla="+- 0 2573 2341"/>
                <a:gd name="T31" fmla="*/ 2573 h 1333"/>
                <a:gd name="T32" fmla="+- 0 7925 7004"/>
                <a:gd name="T33" fmla="*/ T32 w 1606"/>
                <a:gd name="T34" fmla="+- 0 2620 2341"/>
                <a:gd name="T35" fmla="*/ 2620 h 1333"/>
                <a:gd name="T36" fmla="+- 0 7856 7004"/>
                <a:gd name="T37" fmla="*/ T36 w 1606"/>
                <a:gd name="T38" fmla="+- 0 2672 2341"/>
                <a:gd name="T39" fmla="*/ 2672 h 1333"/>
                <a:gd name="T40" fmla="+- 0 7785 7004"/>
                <a:gd name="T41" fmla="*/ T40 w 1606"/>
                <a:gd name="T42" fmla="+- 0 2727 2341"/>
                <a:gd name="T43" fmla="*/ 2727 h 1333"/>
                <a:gd name="T44" fmla="+- 0 7712 7004"/>
                <a:gd name="T45" fmla="*/ T44 w 1606"/>
                <a:gd name="T46" fmla="+- 0 2785 2341"/>
                <a:gd name="T47" fmla="*/ 2785 h 1333"/>
                <a:gd name="T48" fmla="+- 0 7637 7004"/>
                <a:gd name="T49" fmla="*/ T48 w 1606"/>
                <a:gd name="T50" fmla="+- 0 2848 2341"/>
                <a:gd name="T51" fmla="*/ 2848 h 1333"/>
                <a:gd name="T52" fmla="+- 0 7561 7004"/>
                <a:gd name="T53" fmla="*/ T52 w 1606"/>
                <a:gd name="T54" fmla="+- 0 2913 2341"/>
                <a:gd name="T55" fmla="*/ 2913 h 1333"/>
                <a:gd name="T56" fmla="+- 0 7484 7004"/>
                <a:gd name="T57" fmla="*/ T56 w 1606"/>
                <a:gd name="T58" fmla="+- 0 2982 2341"/>
                <a:gd name="T59" fmla="*/ 2982 h 1333"/>
                <a:gd name="T60" fmla="+- 0 7406 7004"/>
                <a:gd name="T61" fmla="*/ T60 w 1606"/>
                <a:gd name="T62" fmla="+- 0 3054 2341"/>
                <a:gd name="T63" fmla="*/ 3054 h 1333"/>
                <a:gd name="T64" fmla="+- 0 7327 7004"/>
                <a:gd name="T65" fmla="*/ T64 w 1606"/>
                <a:gd name="T66" fmla="+- 0 3129 2341"/>
                <a:gd name="T67" fmla="*/ 3129 h 1333"/>
                <a:gd name="T68" fmla="+- 0 7247 7004"/>
                <a:gd name="T69" fmla="*/ T68 w 1606"/>
                <a:gd name="T70" fmla="+- 0 3207 2341"/>
                <a:gd name="T71" fmla="*/ 3207 h 1333"/>
                <a:gd name="T72" fmla="+- 0 7166 7004"/>
                <a:gd name="T73" fmla="*/ T72 w 1606"/>
                <a:gd name="T74" fmla="+- 0 3288 2341"/>
                <a:gd name="T75" fmla="*/ 3288 h 1333"/>
                <a:gd name="T76" fmla="+- 0 7085 7004"/>
                <a:gd name="T77" fmla="*/ T76 w 1606"/>
                <a:gd name="T78" fmla="+- 0 3371 2341"/>
                <a:gd name="T79" fmla="*/ 3371 h 1333"/>
                <a:gd name="T80" fmla="+- 0 7004 7004"/>
                <a:gd name="T81" fmla="*/ T80 w 1606"/>
                <a:gd name="T82" fmla="+- 0 3457 2341"/>
                <a:gd name="T83" fmla="*/ 3457 h 1333"/>
                <a:gd name="T84" fmla="+- 0 7236 7004"/>
                <a:gd name="T85" fmla="*/ T84 w 1606"/>
                <a:gd name="T86" fmla="+- 0 3674 2341"/>
                <a:gd name="T87" fmla="*/ 3674 h 1333"/>
                <a:gd name="T88" fmla="+- 0 7306 7004"/>
                <a:gd name="T89" fmla="*/ T88 w 1606"/>
                <a:gd name="T90" fmla="+- 0 3600 2341"/>
                <a:gd name="T91" fmla="*/ 3600 h 1333"/>
                <a:gd name="T92" fmla="+- 0 7376 7004"/>
                <a:gd name="T93" fmla="*/ T92 w 1606"/>
                <a:gd name="T94" fmla="+- 0 3527 2341"/>
                <a:gd name="T95" fmla="*/ 3527 h 1333"/>
                <a:gd name="T96" fmla="+- 0 7446 7004"/>
                <a:gd name="T97" fmla="*/ T96 w 1606"/>
                <a:gd name="T98" fmla="+- 0 3456 2341"/>
                <a:gd name="T99" fmla="*/ 3456 h 1333"/>
                <a:gd name="T100" fmla="+- 0 7516 7004"/>
                <a:gd name="T101" fmla="*/ T100 w 1606"/>
                <a:gd name="T102" fmla="+- 0 3387 2341"/>
                <a:gd name="T103" fmla="*/ 3387 h 1333"/>
                <a:gd name="T104" fmla="+- 0 7586 7004"/>
                <a:gd name="T105" fmla="*/ T104 w 1606"/>
                <a:gd name="T106" fmla="+- 0 3320 2341"/>
                <a:gd name="T107" fmla="*/ 3320 h 1333"/>
                <a:gd name="T108" fmla="+- 0 7655 7004"/>
                <a:gd name="T109" fmla="*/ T108 w 1606"/>
                <a:gd name="T110" fmla="+- 0 3255 2341"/>
                <a:gd name="T111" fmla="*/ 3255 h 1333"/>
                <a:gd name="T112" fmla="+- 0 7723 7004"/>
                <a:gd name="T113" fmla="*/ T112 w 1606"/>
                <a:gd name="T114" fmla="+- 0 3193 2341"/>
                <a:gd name="T115" fmla="*/ 3193 h 1333"/>
                <a:gd name="T116" fmla="+- 0 7791 7004"/>
                <a:gd name="T117" fmla="*/ T116 w 1606"/>
                <a:gd name="T118" fmla="+- 0 3132 2341"/>
                <a:gd name="T119" fmla="*/ 3132 h 1333"/>
                <a:gd name="T120" fmla="+- 0 7858 7004"/>
                <a:gd name="T121" fmla="*/ T120 w 1606"/>
                <a:gd name="T122" fmla="+- 0 3074 2341"/>
                <a:gd name="T123" fmla="*/ 3074 h 1333"/>
                <a:gd name="T124" fmla="+- 0 7924 7004"/>
                <a:gd name="T125" fmla="*/ T124 w 1606"/>
                <a:gd name="T126" fmla="+- 0 3018 2341"/>
                <a:gd name="T127" fmla="*/ 3018 h 1333"/>
                <a:gd name="T128" fmla="+- 0 7989 7004"/>
                <a:gd name="T129" fmla="*/ T128 w 1606"/>
                <a:gd name="T130" fmla="+- 0 2965 2341"/>
                <a:gd name="T131" fmla="*/ 2965 h 1333"/>
                <a:gd name="T132" fmla="+- 0 8053 7004"/>
                <a:gd name="T133" fmla="*/ T132 w 1606"/>
                <a:gd name="T134" fmla="+- 0 2915 2341"/>
                <a:gd name="T135" fmla="*/ 2915 h 1333"/>
                <a:gd name="T136" fmla="+- 0 8115 7004"/>
                <a:gd name="T137" fmla="*/ T136 w 1606"/>
                <a:gd name="T138" fmla="+- 0 2867 2341"/>
                <a:gd name="T139" fmla="*/ 2867 h 1333"/>
                <a:gd name="T140" fmla="+- 0 8176 7004"/>
                <a:gd name="T141" fmla="*/ T140 w 1606"/>
                <a:gd name="T142" fmla="+- 0 2823 2341"/>
                <a:gd name="T143" fmla="*/ 2823 h 1333"/>
                <a:gd name="T144" fmla="+- 0 8235 7004"/>
                <a:gd name="T145" fmla="*/ T144 w 1606"/>
                <a:gd name="T146" fmla="+- 0 2781 2341"/>
                <a:gd name="T147" fmla="*/ 2781 h 1333"/>
                <a:gd name="T148" fmla="+- 0 8293 7004"/>
                <a:gd name="T149" fmla="*/ T148 w 1606"/>
                <a:gd name="T150" fmla="+- 0 2743 2341"/>
                <a:gd name="T151" fmla="*/ 2743 h 1333"/>
                <a:gd name="T152" fmla="+- 0 8348 7004"/>
                <a:gd name="T153" fmla="*/ T152 w 1606"/>
                <a:gd name="T154" fmla="+- 0 2708 2341"/>
                <a:gd name="T155" fmla="*/ 2708 h 1333"/>
                <a:gd name="T156" fmla="+- 0 8401 7004"/>
                <a:gd name="T157" fmla="*/ T156 w 1606"/>
                <a:gd name="T158" fmla="+- 0 2676 2341"/>
                <a:gd name="T159" fmla="*/ 2676 h 1333"/>
                <a:gd name="T160" fmla="+- 0 8501 7004"/>
                <a:gd name="T161" fmla="*/ T160 w 1606"/>
                <a:gd name="T162" fmla="+- 0 2623 2341"/>
                <a:gd name="T163" fmla="*/ 2623 h 1333"/>
                <a:gd name="T164" fmla="+- 0 8591 7004"/>
                <a:gd name="T165" fmla="*/ T164 w 1606"/>
                <a:gd name="T166" fmla="+- 0 2585 2341"/>
                <a:gd name="T167" fmla="*/ 2585 h 1333"/>
                <a:gd name="T168" fmla="+- 0 8607 7004"/>
                <a:gd name="T169" fmla="*/ T168 w 1606"/>
                <a:gd name="T170" fmla="+- 0 2512 2341"/>
                <a:gd name="T171" fmla="*/ 2512 h 1333"/>
                <a:gd name="T172" fmla="+- 0 8609 7004"/>
                <a:gd name="T173" fmla="*/ T172 w 1606"/>
                <a:gd name="T174" fmla="+- 0 2452 2341"/>
                <a:gd name="T175" fmla="*/ 2452 h 1333"/>
                <a:gd name="T176" fmla="+- 0 8575 7004"/>
                <a:gd name="T177" fmla="*/ T176 w 1606"/>
                <a:gd name="T178" fmla="+- 0 2369 2341"/>
                <a:gd name="T179" fmla="*/ 2369 h 1333"/>
                <a:gd name="T180" fmla="+- 0 8528 7004"/>
                <a:gd name="T181" fmla="*/ T180 w 1606"/>
                <a:gd name="T182" fmla="+- 0 2345 2341"/>
                <a:gd name="T183" fmla="*/ 2345 h 1333"/>
                <a:gd name="T184" fmla="+- 0 8497 7004"/>
                <a:gd name="T185" fmla="*/ T184 w 1606"/>
                <a:gd name="T186" fmla="+- 0 2341 2341"/>
                <a:gd name="T187" fmla="*/ 2341 h 133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Lst>
              <a:rect l="0" t="0" r="r" b="b"/>
              <a:pathLst>
                <a:path w="1606" h="1333">
                  <a:moveTo>
                    <a:pt x="1493" y="0"/>
                  </a:moveTo>
                  <a:lnTo>
                    <a:pt x="1420" y="8"/>
                  </a:lnTo>
                  <a:lnTo>
                    <a:pt x="1331" y="36"/>
                  </a:lnTo>
                  <a:lnTo>
                    <a:pt x="1229" y="84"/>
                  </a:lnTo>
                  <a:lnTo>
                    <a:pt x="1173" y="114"/>
                  </a:lnTo>
                  <a:lnTo>
                    <a:pt x="1114" y="149"/>
                  </a:lnTo>
                  <a:lnTo>
                    <a:pt x="1052" y="188"/>
                  </a:lnTo>
                  <a:lnTo>
                    <a:pt x="987" y="232"/>
                  </a:lnTo>
                  <a:lnTo>
                    <a:pt x="921" y="279"/>
                  </a:lnTo>
                  <a:lnTo>
                    <a:pt x="852" y="331"/>
                  </a:lnTo>
                  <a:lnTo>
                    <a:pt x="781" y="386"/>
                  </a:lnTo>
                  <a:lnTo>
                    <a:pt x="708" y="444"/>
                  </a:lnTo>
                  <a:lnTo>
                    <a:pt x="633" y="507"/>
                  </a:lnTo>
                  <a:lnTo>
                    <a:pt x="557" y="572"/>
                  </a:lnTo>
                  <a:lnTo>
                    <a:pt x="480" y="641"/>
                  </a:lnTo>
                  <a:lnTo>
                    <a:pt x="402" y="713"/>
                  </a:lnTo>
                  <a:lnTo>
                    <a:pt x="323" y="788"/>
                  </a:lnTo>
                  <a:lnTo>
                    <a:pt x="243" y="866"/>
                  </a:lnTo>
                  <a:lnTo>
                    <a:pt x="162" y="947"/>
                  </a:lnTo>
                  <a:lnTo>
                    <a:pt x="81" y="1030"/>
                  </a:lnTo>
                  <a:lnTo>
                    <a:pt x="0" y="1116"/>
                  </a:lnTo>
                  <a:lnTo>
                    <a:pt x="232" y="1333"/>
                  </a:lnTo>
                  <a:lnTo>
                    <a:pt x="302" y="1259"/>
                  </a:lnTo>
                  <a:lnTo>
                    <a:pt x="372" y="1186"/>
                  </a:lnTo>
                  <a:lnTo>
                    <a:pt x="442" y="1115"/>
                  </a:lnTo>
                  <a:lnTo>
                    <a:pt x="512" y="1046"/>
                  </a:lnTo>
                  <a:lnTo>
                    <a:pt x="582" y="979"/>
                  </a:lnTo>
                  <a:lnTo>
                    <a:pt x="651" y="914"/>
                  </a:lnTo>
                  <a:lnTo>
                    <a:pt x="719" y="852"/>
                  </a:lnTo>
                  <a:lnTo>
                    <a:pt x="787" y="791"/>
                  </a:lnTo>
                  <a:lnTo>
                    <a:pt x="854" y="733"/>
                  </a:lnTo>
                  <a:lnTo>
                    <a:pt x="920" y="677"/>
                  </a:lnTo>
                  <a:lnTo>
                    <a:pt x="985" y="624"/>
                  </a:lnTo>
                  <a:lnTo>
                    <a:pt x="1049" y="574"/>
                  </a:lnTo>
                  <a:lnTo>
                    <a:pt x="1111" y="526"/>
                  </a:lnTo>
                  <a:lnTo>
                    <a:pt x="1172" y="482"/>
                  </a:lnTo>
                  <a:lnTo>
                    <a:pt x="1231" y="440"/>
                  </a:lnTo>
                  <a:lnTo>
                    <a:pt x="1289" y="402"/>
                  </a:lnTo>
                  <a:lnTo>
                    <a:pt x="1344" y="367"/>
                  </a:lnTo>
                  <a:lnTo>
                    <a:pt x="1397" y="335"/>
                  </a:lnTo>
                  <a:lnTo>
                    <a:pt x="1497" y="282"/>
                  </a:lnTo>
                  <a:lnTo>
                    <a:pt x="1587" y="244"/>
                  </a:lnTo>
                  <a:lnTo>
                    <a:pt x="1603" y="171"/>
                  </a:lnTo>
                  <a:lnTo>
                    <a:pt x="1605" y="111"/>
                  </a:lnTo>
                  <a:lnTo>
                    <a:pt x="1571" y="28"/>
                  </a:lnTo>
                  <a:lnTo>
                    <a:pt x="1524" y="4"/>
                  </a:lnTo>
                  <a:lnTo>
                    <a:pt x="1493" y="0"/>
                  </a:lnTo>
                  <a:close/>
                </a:path>
              </a:pathLst>
            </a:custGeom>
            <a:solidFill>
              <a:srgbClr val="CDCD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3" name="AutoShape 2374">
              <a:extLst>
                <a:ext uri="{FF2B5EF4-FFF2-40B4-BE49-F238E27FC236}">
                  <a16:creationId xmlns:a16="http://schemas.microsoft.com/office/drawing/2014/main" id="{FA9BB522-A789-2548-975D-5165F99FA158}"/>
                </a:ext>
              </a:extLst>
            </p:cNvPr>
            <p:cNvSpPr>
              <a:spLocks/>
            </p:cNvSpPr>
            <p:nvPr/>
          </p:nvSpPr>
          <p:spPr bwMode="auto">
            <a:xfrm>
              <a:off x="7004" y="2341"/>
              <a:ext cx="1838" cy="1781"/>
            </a:xfrm>
            <a:custGeom>
              <a:avLst/>
              <a:gdLst>
                <a:gd name="T0" fmla="+- 0 7085 7004"/>
                <a:gd name="T1" fmla="*/ T0 w 1838"/>
                <a:gd name="T2" fmla="+- 0 3371 2341"/>
                <a:gd name="T3" fmla="*/ 3371 h 1781"/>
                <a:gd name="T4" fmla="+- 0 7247 7004"/>
                <a:gd name="T5" fmla="*/ T4 w 1838"/>
                <a:gd name="T6" fmla="+- 0 3207 2341"/>
                <a:gd name="T7" fmla="*/ 3207 h 1781"/>
                <a:gd name="T8" fmla="+- 0 7406 7004"/>
                <a:gd name="T9" fmla="*/ T8 w 1838"/>
                <a:gd name="T10" fmla="+- 0 3054 2341"/>
                <a:gd name="T11" fmla="*/ 3054 h 1781"/>
                <a:gd name="T12" fmla="+- 0 7561 7004"/>
                <a:gd name="T13" fmla="*/ T12 w 1838"/>
                <a:gd name="T14" fmla="+- 0 2913 2341"/>
                <a:gd name="T15" fmla="*/ 2913 h 1781"/>
                <a:gd name="T16" fmla="+- 0 7712 7004"/>
                <a:gd name="T17" fmla="*/ T16 w 1838"/>
                <a:gd name="T18" fmla="+- 0 2785 2341"/>
                <a:gd name="T19" fmla="*/ 2785 h 1781"/>
                <a:gd name="T20" fmla="+- 0 7856 7004"/>
                <a:gd name="T21" fmla="*/ T20 w 1838"/>
                <a:gd name="T22" fmla="+- 0 2672 2341"/>
                <a:gd name="T23" fmla="*/ 2672 h 1781"/>
                <a:gd name="T24" fmla="+- 0 7991 7004"/>
                <a:gd name="T25" fmla="*/ T24 w 1838"/>
                <a:gd name="T26" fmla="+- 0 2573 2341"/>
                <a:gd name="T27" fmla="*/ 2573 h 1781"/>
                <a:gd name="T28" fmla="+- 0 8118 7004"/>
                <a:gd name="T29" fmla="*/ T28 w 1838"/>
                <a:gd name="T30" fmla="+- 0 2490 2341"/>
                <a:gd name="T31" fmla="*/ 2490 h 1781"/>
                <a:gd name="T32" fmla="+- 0 8233 7004"/>
                <a:gd name="T33" fmla="*/ T32 w 1838"/>
                <a:gd name="T34" fmla="+- 0 2425 2341"/>
                <a:gd name="T35" fmla="*/ 2425 h 1781"/>
                <a:gd name="T36" fmla="+- 0 8335 7004"/>
                <a:gd name="T37" fmla="*/ T36 w 1838"/>
                <a:gd name="T38" fmla="+- 0 2377 2341"/>
                <a:gd name="T39" fmla="*/ 2377 h 1781"/>
                <a:gd name="T40" fmla="+- 0 8424 7004"/>
                <a:gd name="T41" fmla="*/ T40 w 1838"/>
                <a:gd name="T42" fmla="+- 0 2349 2341"/>
                <a:gd name="T43" fmla="*/ 2349 h 1781"/>
                <a:gd name="T44" fmla="+- 0 8497 7004"/>
                <a:gd name="T45" fmla="*/ T44 w 1838"/>
                <a:gd name="T46" fmla="+- 0 2341 2341"/>
                <a:gd name="T47" fmla="*/ 2341 h 1781"/>
                <a:gd name="T48" fmla="+- 0 8554 7004"/>
                <a:gd name="T49" fmla="*/ T48 w 1838"/>
                <a:gd name="T50" fmla="+- 0 2355 2341"/>
                <a:gd name="T51" fmla="*/ 2355 h 1781"/>
                <a:gd name="T52" fmla="+- 0 8808 7004"/>
                <a:gd name="T53" fmla="*/ T52 w 1838"/>
                <a:gd name="T54" fmla="+- 0 2586 2341"/>
                <a:gd name="T55" fmla="*/ 2586 h 1781"/>
                <a:gd name="T56" fmla="+- 0 8837 7004"/>
                <a:gd name="T57" fmla="*/ T56 w 1838"/>
                <a:gd name="T58" fmla="+- 0 2637 2341"/>
                <a:gd name="T59" fmla="*/ 2637 h 1781"/>
                <a:gd name="T60" fmla="+- 0 8841 7004"/>
                <a:gd name="T61" fmla="*/ T60 w 1838"/>
                <a:gd name="T62" fmla="+- 0 2711 2341"/>
                <a:gd name="T63" fmla="*/ 2711 h 1781"/>
                <a:gd name="T64" fmla="+- 0 8822 7004"/>
                <a:gd name="T65" fmla="*/ T64 w 1838"/>
                <a:gd name="T66" fmla="+- 0 2807 2341"/>
                <a:gd name="T67" fmla="*/ 2807 h 1781"/>
                <a:gd name="T68" fmla="+- 0 8780 7004"/>
                <a:gd name="T69" fmla="*/ T68 w 1838"/>
                <a:gd name="T70" fmla="+- 0 2922 2341"/>
                <a:gd name="T71" fmla="*/ 2922 h 1781"/>
                <a:gd name="T72" fmla="+- 0 8717 7004"/>
                <a:gd name="T73" fmla="*/ T72 w 1838"/>
                <a:gd name="T74" fmla="+- 0 3055 2341"/>
                <a:gd name="T75" fmla="*/ 3055 h 1781"/>
                <a:gd name="T76" fmla="+- 0 8633 7004"/>
                <a:gd name="T77" fmla="*/ T76 w 1838"/>
                <a:gd name="T78" fmla="+- 0 3204 2341"/>
                <a:gd name="T79" fmla="*/ 3204 h 1781"/>
                <a:gd name="T80" fmla="+- 0 8529 7004"/>
                <a:gd name="T81" fmla="*/ T80 w 1838"/>
                <a:gd name="T82" fmla="+- 0 3367 2341"/>
                <a:gd name="T83" fmla="*/ 3367 h 1781"/>
                <a:gd name="T84" fmla="+- 0 8407 7004"/>
                <a:gd name="T85" fmla="*/ T84 w 1838"/>
                <a:gd name="T86" fmla="+- 0 3541 2341"/>
                <a:gd name="T87" fmla="*/ 3541 h 1781"/>
                <a:gd name="T88" fmla="+- 0 8266 7004"/>
                <a:gd name="T89" fmla="*/ T88 w 1838"/>
                <a:gd name="T90" fmla="+- 0 3726 2341"/>
                <a:gd name="T91" fmla="*/ 3726 h 1781"/>
                <a:gd name="T92" fmla="+- 0 8251 7004"/>
                <a:gd name="T93" fmla="*/ T92 w 1838"/>
                <a:gd name="T94" fmla="+- 0 3880 2341"/>
                <a:gd name="T95" fmla="*/ 3880 h 1781"/>
                <a:gd name="T96" fmla="+- 0 7895 7004"/>
                <a:gd name="T97" fmla="*/ T96 w 1838"/>
                <a:gd name="T98" fmla="+- 0 3547 2341"/>
                <a:gd name="T99" fmla="*/ 3547 h 1781"/>
                <a:gd name="T100" fmla="+- 0 8023 7004"/>
                <a:gd name="T101" fmla="*/ T100 w 1838"/>
                <a:gd name="T102" fmla="+- 0 3523 2341"/>
                <a:gd name="T103" fmla="*/ 3523 h 1781"/>
                <a:gd name="T104" fmla="+- 0 8146 7004"/>
                <a:gd name="T105" fmla="*/ T104 w 1838"/>
                <a:gd name="T106" fmla="+- 0 3363 2341"/>
                <a:gd name="T107" fmla="*/ 3363 h 1781"/>
                <a:gd name="T108" fmla="+- 0 8256 7004"/>
                <a:gd name="T109" fmla="*/ T108 w 1838"/>
                <a:gd name="T110" fmla="+- 0 3210 2341"/>
                <a:gd name="T111" fmla="*/ 3210 h 1781"/>
                <a:gd name="T112" fmla="+- 0 8353 7004"/>
                <a:gd name="T113" fmla="*/ T112 w 1838"/>
                <a:gd name="T114" fmla="+- 0 3064 2341"/>
                <a:gd name="T115" fmla="*/ 3064 h 1781"/>
                <a:gd name="T116" fmla="+- 0 8436 7004"/>
                <a:gd name="T117" fmla="*/ T116 w 1838"/>
                <a:gd name="T118" fmla="+- 0 2927 2341"/>
                <a:gd name="T119" fmla="*/ 2927 h 1781"/>
                <a:gd name="T120" fmla="+- 0 8504 7004"/>
                <a:gd name="T121" fmla="*/ T120 w 1838"/>
                <a:gd name="T122" fmla="+- 0 2801 2341"/>
                <a:gd name="T123" fmla="*/ 2801 h 1781"/>
                <a:gd name="T124" fmla="+- 0 8556 7004"/>
                <a:gd name="T125" fmla="*/ T124 w 1838"/>
                <a:gd name="T126" fmla="+- 0 2686 2341"/>
                <a:gd name="T127" fmla="*/ 2686 h 1781"/>
                <a:gd name="T128" fmla="+- 0 8591 7004"/>
                <a:gd name="T129" fmla="*/ T128 w 1838"/>
                <a:gd name="T130" fmla="+- 0 2585 2341"/>
                <a:gd name="T131" fmla="*/ 2585 h 1781"/>
                <a:gd name="T132" fmla="+- 0 8547 7004"/>
                <a:gd name="T133" fmla="*/ T132 w 1838"/>
                <a:gd name="T134" fmla="+- 0 2603 2341"/>
                <a:gd name="T135" fmla="*/ 2603 h 1781"/>
                <a:gd name="T136" fmla="+- 0 8452 7004"/>
                <a:gd name="T137" fmla="*/ T136 w 1838"/>
                <a:gd name="T138" fmla="+- 0 2648 2341"/>
                <a:gd name="T139" fmla="*/ 2648 h 1781"/>
                <a:gd name="T140" fmla="+- 0 8348 7004"/>
                <a:gd name="T141" fmla="*/ T140 w 1838"/>
                <a:gd name="T142" fmla="+- 0 2708 2341"/>
                <a:gd name="T143" fmla="*/ 2708 h 1781"/>
                <a:gd name="T144" fmla="+- 0 8235 7004"/>
                <a:gd name="T145" fmla="*/ T144 w 1838"/>
                <a:gd name="T146" fmla="+- 0 2781 2341"/>
                <a:gd name="T147" fmla="*/ 2781 h 1781"/>
                <a:gd name="T148" fmla="+- 0 8115 7004"/>
                <a:gd name="T149" fmla="*/ T148 w 1838"/>
                <a:gd name="T150" fmla="+- 0 2867 2341"/>
                <a:gd name="T151" fmla="*/ 2867 h 1781"/>
                <a:gd name="T152" fmla="+- 0 7989 7004"/>
                <a:gd name="T153" fmla="*/ T152 w 1838"/>
                <a:gd name="T154" fmla="+- 0 2965 2341"/>
                <a:gd name="T155" fmla="*/ 2965 h 1781"/>
                <a:gd name="T156" fmla="+- 0 7858 7004"/>
                <a:gd name="T157" fmla="*/ T156 w 1838"/>
                <a:gd name="T158" fmla="+- 0 3074 2341"/>
                <a:gd name="T159" fmla="*/ 3074 h 1781"/>
                <a:gd name="T160" fmla="+- 0 7723 7004"/>
                <a:gd name="T161" fmla="*/ T160 w 1838"/>
                <a:gd name="T162" fmla="+- 0 3193 2341"/>
                <a:gd name="T163" fmla="*/ 3193 h 1781"/>
                <a:gd name="T164" fmla="+- 0 7586 7004"/>
                <a:gd name="T165" fmla="*/ T164 w 1838"/>
                <a:gd name="T166" fmla="+- 0 3320 2341"/>
                <a:gd name="T167" fmla="*/ 3320 h 1781"/>
                <a:gd name="T168" fmla="+- 0 7446 7004"/>
                <a:gd name="T169" fmla="*/ T168 w 1838"/>
                <a:gd name="T170" fmla="+- 0 3456 2341"/>
                <a:gd name="T171" fmla="*/ 3456 h 1781"/>
                <a:gd name="T172" fmla="+- 0 7306 7004"/>
                <a:gd name="T173" fmla="*/ T172 w 1838"/>
                <a:gd name="T174" fmla="+- 0 3600 2341"/>
                <a:gd name="T175" fmla="*/ 3600 h 1781"/>
                <a:gd name="T176" fmla="+- 0 7004 7004"/>
                <a:gd name="T177" fmla="*/ T176 w 1838"/>
                <a:gd name="T178" fmla="+- 0 3457 2341"/>
                <a:gd name="T179" fmla="*/ 3457 h 1781"/>
                <a:gd name="T180" fmla="+- 0 8599 7004"/>
                <a:gd name="T181" fmla="*/ T180 w 1838"/>
                <a:gd name="T182" fmla="+- 0 2404 2341"/>
                <a:gd name="T183" fmla="*/ 2404 h 1781"/>
                <a:gd name="T184" fmla="+- 0 8607 7004"/>
                <a:gd name="T185" fmla="*/ T184 w 1838"/>
                <a:gd name="T186" fmla="+- 0 2512 2341"/>
                <a:gd name="T187" fmla="*/ 2512 h 17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Lst>
              <a:rect l="0" t="0" r="r" b="b"/>
              <a:pathLst>
                <a:path w="1838" h="1781">
                  <a:moveTo>
                    <a:pt x="0" y="1116"/>
                  </a:moveTo>
                  <a:lnTo>
                    <a:pt x="81" y="1030"/>
                  </a:lnTo>
                  <a:lnTo>
                    <a:pt x="162" y="947"/>
                  </a:lnTo>
                  <a:lnTo>
                    <a:pt x="243" y="866"/>
                  </a:lnTo>
                  <a:lnTo>
                    <a:pt x="323" y="788"/>
                  </a:lnTo>
                  <a:lnTo>
                    <a:pt x="402" y="713"/>
                  </a:lnTo>
                  <a:lnTo>
                    <a:pt x="480" y="641"/>
                  </a:lnTo>
                  <a:lnTo>
                    <a:pt x="557" y="572"/>
                  </a:lnTo>
                  <a:lnTo>
                    <a:pt x="633" y="507"/>
                  </a:lnTo>
                  <a:lnTo>
                    <a:pt x="708" y="444"/>
                  </a:lnTo>
                  <a:lnTo>
                    <a:pt x="781" y="386"/>
                  </a:lnTo>
                  <a:lnTo>
                    <a:pt x="852" y="331"/>
                  </a:lnTo>
                  <a:lnTo>
                    <a:pt x="921" y="279"/>
                  </a:lnTo>
                  <a:lnTo>
                    <a:pt x="987" y="232"/>
                  </a:lnTo>
                  <a:lnTo>
                    <a:pt x="1052" y="188"/>
                  </a:lnTo>
                  <a:lnTo>
                    <a:pt x="1114" y="149"/>
                  </a:lnTo>
                  <a:lnTo>
                    <a:pt x="1173" y="114"/>
                  </a:lnTo>
                  <a:lnTo>
                    <a:pt x="1229" y="84"/>
                  </a:lnTo>
                  <a:lnTo>
                    <a:pt x="1282" y="58"/>
                  </a:lnTo>
                  <a:lnTo>
                    <a:pt x="1331" y="36"/>
                  </a:lnTo>
                  <a:lnTo>
                    <a:pt x="1378" y="20"/>
                  </a:lnTo>
                  <a:lnTo>
                    <a:pt x="1420" y="8"/>
                  </a:lnTo>
                  <a:lnTo>
                    <a:pt x="1459" y="2"/>
                  </a:lnTo>
                  <a:lnTo>
                    <a:pt x="1493" y="0"/>
                  </a:lnTo>
                  <a:lnTo>
                    <a:pt x="1524" y="4"/>
                  </a:lnTo>
                  <a:lnTo>
                    <a:pt x="1550" y="14"/>
                  </a:lnTo>
                  <a:lnTo>
                    <a:pt x="1571" y="28"/>
                  </a:lnTo>
                  <a:lnTo>
                    <a:pt x="1804" y="245"/>
                  </a:lnTo>
                  <a:lnTo>
                    <a:pt x="1821" y="267"/>
                  </a:lnTo>
                  <a:lnTo>
                    <a:pt x="1833" y="296"/>
                  </a:lnTo>
                  <a:lnTo>
                    <a:pt x="1838" y="330"/>
                  </a:lnTo>
                  <a:lnTo>
                    <a:pt x="1837" y="370"/>
                  </a:lnTo>
                  <a:lnTo>
                    <a:pt x="1830" y="416"/>
                  </a:lnTo>
                  <a:lnTo>
                    <a:pt x="1818" y="466"/>
                  </a:lnTo>
                  <a:lnTo>
                    <a:pt x="1800" y="521"/>
                  </a:lnTo>
                  <a:lnTo>
                    <a:pt x="1776" y="581"/>
                  </a:lnTo>
                  <a:lnTo>
                    <a:pt x="1747" y="646"/>
                  </a:lnTo>
                  <a:lnTo>
                    <a:pt x="1713" y="714"/>
                  </a:lnTo>
                  <a:lnTo>
                    <a:pt x="1673" y="787"/>
                  </a:lnTo>
                  <a:lnTo>
                    <a:pt x="1629" y="863"/>
                  </a:lnTo>
                  <a:lnTo>
                    <a:pt x="1579" y="943"/>
                  </a:lnTo>
                  <a:lnTo>
                    <a:pt x="1525" y="1026"/>
                  </a:lnTo>
                  <a:lnTo>
                    <a:pt x="1466" y="1112"/>
                  </a:lnTo>
                  <a:lnTo>
                    <a:pt x="1403" y="1200"/>
                  </a:lnTo>
                  <a:lnTo>
                    <a:pt x="1334" y="1292"/>
                  </a:lnTo>
                  <a:lnTo>
                    <a:pt x="1262" y="1385"/>
                  </a:lnTo>
                  <a:lnTo>
                    <a:pt x="1185" y="1481"/>
                  </a:lnTo>
                  <a:lnTo>
                    <a:pt x="1247" y="1539"/>
                  </a:lnTo>
                  <a:lnTo>
                    <a:pt x="713" y="1781"/>
                  </a:lnTo>
                  <a:lnTo>
                    <a:pt x="891" y="1206"/>
                  </a:lnTo>
                  <a:lnTo>
                    <a:pt x="953" y="1264"/>
                  </a:lnTo>
                  <a:lnTo>
                    <a:pt x="1019" y="1182"/>
                  </a:lnTo>
                  <a:lnTo>
                    <a:pt x="1082" y="1102"/>
                  </a:lnTo>
                  <a:lnTo>
                    <a:pt x="1142" y="1022"/>
                  </a:lnTo>
                  <a:lnTo>
                    <a:pt x="1199" y="945"/>
                  </a:lnTo>
                  <a:lnTo>
                    <a:pt x="1252" y="869"/>
                  </a:lnTo>
                  <a:lnTo>
                    <a:pt x="1303" y="795"/>
                  </a:lnTo>
                  <a:lnTo>
                    <a:pt x="1349" y="723"/>
                  </a:lnTo>
                  <a:lnTo>
                    <a:pt x="1393" y="653"/>
                  </a:lnTo>
                  <a:lnTo>
                    <a:pt x="1432" y="586"/>
                  </a:lnTo>
                  <a:lnTo>
                    <a:pt x="1468" y="521"/>
                  </a:lnTo>
                  <a:lnTo>
                    <a:pt x="1500" y="460"/>
                  </a:lnTo>
                  <a:lnTo>
                    <a:pt x="1528" y="401"/>
                  </a:lnTo>
                  <a:lnTo>
                    <a:pt x="1552" y="345"/>
                  </a:lnTo>
                  <a:lnTo>
                    <a:pt x="1572" y="293"/>
                  </a:lnTo>
                  <a:lnTo>
                    <a:pt x="1587" y="244"/>
                  </a:lnTo>
                  <a:lnTo>
                    <a:pt x="1543" y="262"/>
                  </a:lnTo>
                  <a:lnTo>
                    <a:pt x="1497" y="282"/>
                  </a:lnTo>
                  <a:lnTo>
                    <a:pt x="1448" y="307"/>
                  </a:lnTo>
                  <a:lnTo>
                    <a:pt x="1397" y="335"/>
                  </a:lnTo>
                  <a:lnTo>
                    <a:pt x="1344" y="367"/>
                  </a:lnTo>
                  <a:lnTo>
                    <a:pt x="1289" y="402"/>
                  </a:lnTo>
                  <a:lnTo>
                    <a:pt x="1231" y="440"/>
                  </a:lnTo>
                  <a:lnTo>
                    <a:pt x="1172" y="482"/>
                  </a:lnTo>
                  <a:lnTo>
                    <a:pt x="1111" y="526"/>
                  </a:lnTo>
                  <a:lnTo>
                    <a:pt x="1049" y="574"/>
                  </a:lnTo>
                  <a:lnTo>
                    <a:pt x="985" y="624"/>
                  </a:lnTo>
                  <a:lnTo>
                    <a:pt x="920" y="677"/>
                  </a:lnTo>
                  <a:lnTo>
                    <a:pt x="854" y="733"/>
                  </a:lnTo>
                  <a:lnTo>
                    <a:pt x="787" y="791"/>
                  </a:lnTo>
                  <a:lnTo>
                    <a:pt x="719" y="852"/>
                  </a:lnTo>
                  <a:lnTo>
                    <a:pt x="651" y="914"/>
                  </a:lnTo>
                  <a:lnTo>
                    <a:pt x="582" y="979"/>
                  </a:lnTo>
                  <a:lnTo>
                    <a:pt x="512" y="1046"/>
                  </a:lnTo>
                  <a:lnTo>
                    <a:pt x="442" y="1115"/>
                  </a:lnTo>
                  <a:lnTo>
                    <a:pt x="372" y="1186"/>
                  </a:lnTo>
                  <a:lnTo>
                    <a:pt x="302" y="1259"/>
                  </a:lnTo>
                  <a:lnTo>
                    <a:pt x="232" y="1333"/>
                  </a:lnTo>
                  <a:lnTo>
                    <a:pt x="0" y="1116"/>
                  </a:lnTo>
                  <a:close/>
                  <a:moveTo>
                    <a:pt x="1571" y="28"/>
                  </a:moveTo>
                  <a:lnTo>
                    <a:pt x="1595" y="63"/>
                  </a:lnTo>
                  <a:lnTo>
                    <a:pt x="1605" y="111"/>
                  </a:lnTo>
                  <a:lnTo>
                    <a:pt x="1603" y="171"/>
                  </a:lnTo>
                  <a:lnTo>
                    <a:pt x="1587" y="24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4" name="Freeform 2373">
              <a:extLst>
                <a:ext uri="{FF2B5EF4-FFF2-40B4-BE49-F238E27FC236}">
                  <a16:creationId xmlns:a16="http://schemas.microsoft.com/office/drawing/2014/main" id="{E1ED23E0-EFD8-AA01-F2B2-B0E7A5EBE61A}"/>
                </a:ext>
              </a:extLst>
            </p:cNvPr>
            <p:cNvSpPr>
              <a:spLocks/>
            </p:cNvSpPr>
            <p:nvPr/>
          </p:nvSpPr>
          <p:spPr bwMode="auto">
            <a:xfrm>
              <a:off x="6075" y="5227"/>
              <a:ext cx="2539" cy="882"/>
            </a:xfrm>
            <a:custGeom>
              <a:avLst/>
              <a:gdLst>
                <a:gd name="T0" fmla="+- 0 8614 6075"/>
                <a:gd name="T1" fmla="*/ T0 w 2539"/>
                <a:gd name="T2" fmla="+- 0 5227 5227"/>
                <a:gd name="T3" fmla="*/ 5227 h 882"/>
                <a:gd name="T4" fmla="+- 0 8564 6075"/>
                <a:gd name="T5" fmla="*/ T4 w 2539"/>
                <a:gd name="T6" fmla="+- 0 5227 5227"/>
                <a:gd name="T7" fmla="*/ 5227 h 882"/>
                <a:gd name="T8" fmla="+- 0 8564 6075"/>
                <a:gd name="T9" fmla="*/ T8 w 2539"/>
                <a:gd name="T10" fmla="+- 0 5257 5227"/>
                <a:gd name="T11" fmla="*/ 5257 h 882"/>
                <a:gd name="T12" fmla="+- 0 8584 6075"/>
                <a:gd name="T13" fmla="*/ T12 w 2539"/>
                <a:gd name="T14" fmla="+- 0 5257 5227"/>
                <a:gd name="T15" fmla="*/ 5257 h 882"/>
                <a:gd name="T16" fmla="+- 0 8584 6075"/>
                <a:gd name="T17" fmla="*/ T16 w 2539"/>
                <a:gd name="T18" fmla="+- 0 5287 5227"/>
                <a:gd name="T19" fmla="*/ 5287 h 882"/>
                <a:gd name="T20" fmla="+- 0 8554 6075"/>
                <a:gd name="T21" fmla="*/ T20 w 2539"/>
                <a:gd name="T22" fmla="+- 0 5287 5227"/>
                <a:gd name="T23" fmla="*/ 5287 h 882"/>
                <a:gd name="T24" fmla="+- 0 8554 6075"/>
                <a:gd name="T25" fmla="*/ T24 w 2539"/>
                <a:gd name="T26" fmla="+- 0 6039 5227"/>
                <a:gd name="T27" fmla="*/ 6039 h 882"/>
                <a:gd name="T28" fmla="+- 0 6135 6075"/>
                <a:gd name="T29" fmla="*/ T28 w 2539"/>
                <a:gd name="T30" fmla="+- 0 6039 5227"/>
                <a:gd name="T31" fmla="*/ 6039 h 882"/>
                <a:gd name="T32" fmla="+- 0 6105 6075"/>
                <a:gd name="T33" fmla="*/ T32 w 2539"/>
                <a:gd name="T34" fmla="+- 0 6039 5227"/>
                <a:gd name="T35" fmla="*/ 6039 h 882"/>
                <a:gd name="T36" fmla="+- 0 6105 6075"/>
                <a:gd name="T37" fmla="*/ T36 w 2539"/>
                <a:gd name="T38" fmla="+- 0 5257 5227"/>
                <a:gd name="T39" fmla="*/ 5257 h 882"/>
                <a:gd name="T40" fmla="+- 0 6085 6075"/>
                <a:gd name="T41" fmla="*/ T40 w 2539"/>
                <a:gd name="T42" fmla="+- 0 5257 5227"/>
                <a:gd name="T43" fmla="*/ 5257 h 882"/>
                <a:gd name="T44" fmla="+- 0 6085 6075"/>
                <a:gd name="T45" fmla="*/ T44 w 2539"/>
                <a:gd name="T46" fmla="+- 0 5227 5227"/>
                <a:gd name="T47" fmla="*/ 5227 h 882"/>
                <a:gd name="T48" fmla="+- 0 6075 6075"/>
                <a:gd name="T49" fmla="*/ T48 w 2539"/>
                <a:gd name="T50" fmla="+- 0 5227 5227"/>
                <a:gd name="T51" fmla="*/ 5227 h 882"/>
                <a:gd name="T52" fmla="+- 0 6075 6075"/>
                <a:gd name="T53" fmla="*/ T52 w 2539"/>
                <a:gd name="T54" fmla="+- 0 5257 5227"/>
                <a:gd name="T55" fmla="*/ 5257 h 882"/>
                <a:gd name="T56" fmla="+- 0 6075 6075"/>
                <a:gd name="T57" fmla="*/ T56 w 2539"/>
                <a:gd name="T58" fmla="+- 0 6039 5227"/>
                <a:gd name="T59" fmla="*/ 6039 h 882"/>
                <a:gd name="T60" fmla="+- 0 6075 6075"/>
                <a:gd name="T61" fmla="*/ T60 w 2539"/>
                <a:gd name="T62" fmla="+- 0 6079 5227"/>
                <a:gd name="T63" fmla="*/ 6079 h 882"/>
                <a:gd name="T64" fmla="+- 0 6075 6075"/>
                <a:gd name="T65" fmla="*/ T64 w 2539"/>
                <a:gd name="T66" fmla="+- 0 6109 5227"/>
                <a:gd name="T67" fmla="*/ 6109 h 882"/>
                <a:gd name="T68" fmla="+- 0 8614 6075"/>
                <a:gd name="T69" fmla="*/ T68 w 2539"/>
                <a:gd name="T70" fmla="+- 0 6109 5227"/>
                <a:gd name="T71" fmla="*/ 6109 h 882"/>
                <a:gd name="T72" fmla="+- 0 8614 6075"/>
                <a:gd name="T73" fmla="*/ T72 w 2539"/>
                <a:gd name="T74" fmla="+- 0 6079 5227"/>
                <a:gd name="T75" fmla="*/ 6079 h 882"/>
                <a:gd name="T76" fmla="+- 0 8614 6075"/>
                <a:gd name="T77" fmla="*/ T76 w 2539"/>
                <a:gd name="T78" fmla="+- 0 5257 5227"/>
                <a:gd name="T79" fmla="*/ 5257 h 882"/>
                <a:gd name="T80" fmla="+- 0 8614 6075"/>
                <a:gd name="T81" fmla="*/ T80 w 2539"/>
                <a:gd name="T82" fmla="+- 0 5227 5227"/>
                <a:gd name="T83" fmla="*/ 5227 h 88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Lst>
              <a:rect l="0" t="0" r="r" b="b"/>
              <a:pathLst>
                <a:path w="2539" h="882">
                  <a:moveTo>
                    <a:pt x="2539" y="0"/>
                  </a:moveTo>
                  <a:lnTo>
                    <a:pt x="2489" y="0"/>
                  </a:lnTo>
                  <a:lnTo>
                    <a:pt x="2489" y="30"/>
                  </a:lnTo>
                  <a:lnTo>
                    <a:pt x="2509" y="30"/>
                  </a:lnTo>
                  <a:lnTo>
                    <a:pt x="2509" y="60"/>
                  </a:lnTo>
                  <a:lnTo>
                    <a:pt x="2479" y="60"/>
                  </a:lnTo>
                  <a:lnTo>
                    <a:pt x="2479" y="812"/>
                  </a:lnTo>
                  <a:lnTo>
                    <a:pt x="60" y="812"/>
                  </a:lnTo>
                  <a:lnTo>
                    <a:pt x="30" y="812"/>
                  </a:lnTo>
                  <a:lnTo>
                    <a:pt x="30" y="30"/>
                  </a:lnTo>
                  <a:lnTo>
                    <a:pt x="10" y="30"/>
                  </a:lnTo>
                  <a:lnTo>
                    <a:pt x="10" y="0"/>
                  </a:lnTo>
                  <a:lnTo>
                    <a:pt x="0" y="0"/>
                  </a:lnTo>
                  <a:lnTo>
                    <a:pt x="0" y="30"/>
                  </a:lnTo>
                  <a:lnTo>
                    <a:pt x="0" y="812"/>
                  </a:lnTo>
                  <a:lnTo>
                    <a:pt x="0" y="852"/>
                  </a:lnTo>
                  <a:lnTo>
                    <a:pt x="0" y="882"/>
                  </a:lnTo>
                  <a:lnTo>
                    <a:pt x="2539" y="882"/>
                  </a:lnTo>
                  <a:lnTo>
                    <a:pt x="2539" y="852"/>
                  </a:lnTo>
                  <a:lnTo>
                    <a:pt x="2539" y="30"/>
                  </a:lnTo>
                  <a:lnTo>
                    <a:pt x="2539"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5" name="Rectangle 74">
              <a:extLst>
                <a:ext uri="{FF2B5EF4-FFF2-40B4-BE49-F238E27FC236}">
                  <a16:creationId xmlns:a16="http://schemas.microsoft.com/office/drawing/2014/main" id="{DB95947D-F17C-0DF5-62A8-9047ACCCB558}"/>
                </a:ext>
              </a:extLst>
            </p:cNvPr>
            <p:cNvSpPr>
              <a:spLocks noChangeArrowheads="1"/>
            </p:cNvSpPr>
            <p:nvPr/>
          </p:nvSpPr>
          <p:spPr bwMode="auto">
            <a:xfrm>
              <a:off x="6187" y="5442"/>
              <a:ext cx="2479" cy="822"/>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76" name="Rectangle 75">
              <a:extLst>
                <a:ext uri="{FF2B5EF4-FFF2-40B4-BE49-F238E27FC236}">
                  <a16:creationId xmlns:a16="http://schemas.microsoft.com/office/drawing/2014/main" id="{025BA810-12D9-816A-8D2F-B50278C37244}"/>
                </a:ext>
              </a:extLst>
            </p:cNvPr>
            <p:cNvSpPr>
              <a:spLocks noChangeArrowheads="1"/>
            </p:cNvSpPr>
            <p:nvPr/>
          </p:nvSpPr>
          <p:spPr bwMode="auto">
            <a:xfrm>
              <a:off x="6040" y="5427"/>
              <a:ext cx="2479" cy="822"/>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77" name="Freeform 2370">
              <a:extLst>
                <a:ext uri="{FF2B5EF4-FFF2-40B4-BE49-F238E27FC236}">
                  <a16:creationId xmlns:a16="http://schemas.microsoft.com/office/drawing/2014/main" id="{E71F5C0C-2920-5B04-CDC0-525720F2626E}"/>
                </a:ext>
              </a:extLst>
            </p:cNvPr>
            <p:cNvSpPr>
              <a:spLocks/>
            </p:cNvSpPr>
            <p:nvPr/>
          </p:nvSpPr>
          <p:spPr bwMode="auto">
            <a:xfrm>
              <a:off x="7873" y="3658"/>
              <a:ext cx="1645" cy="1587"/>
            </a:xfrm>
            <a:custGeom>
              <a:avLst/>
              <a:gdLst>
                <a:gd name="T0" fmla="+- 0 9050 7874"/>
                <a:gd name="T1" fmla="*/ T0 w 1645"/>
                <a:gd name="T2" fmla="+- 0 3674 3659"/>
                <a:gd name="T3" fmla="*/ 3674 h 1587"/>
                <a:gd name="T4" fmla="+- 0 8886 7874"/>
                <a:gd name="T5" fmla="*/ T4 w 1645"/>
                <a:gd name="T6" fmla="+- 0 3736 3659"/>
                <a:gd name="T7" fmla="*/ 3736 h 1587"/>
                <a:gd name="T8" fmla="+- 0 8762 7874"/>
                <a:gd name="T9" fmla="*/ T8 w 1645"/>
                <a:gd name="T10" fmla="+- 0 3802 3659"/>
                <a:gd name="T11" fmla="*/ 3802 h 1587"/>
                <a:gd name="T12" fmla="+- 0 8627 7874"/>
                <a:gd name="T13" fmla="*/ T12 w 1645"/>
                <a:gd name="T14" fmla="+- 0 3887 3659"/>
                <a:gd name="T15" fmla="*/ 3887 h 1587"/>
                <a:gd name="T16" fmla="+- 0 8485 7874"/>
                <a:gd name="T17" fmla="*/ T16 w 1645"/>
                <a:gd name="T18" fmla="+- 0 3990 3659"/>
                <a:gd name="T19" fmla="*/ 3990 h 1587"/>
                <a:gd name="T20" fmla="+- 0 8337 7874"/>
                <a:gd name="T21" fmla="*/ T20 w 1645"/>
                <a:gd name="T22" fmla="+- 0 4108 3659"/>
                <a:gd name="T23" fmla="*/ 4108 h 1587"/>
                <a:gd name="T24" fmla="+- 0 8184 7874"/>
                <a:gd name="T25" fmla="*/ T24 w 1645"/>
                <a:gd name="T26" fmla="+- 0 4242 3659"/>
                <a:gd name="T27" fmla="*/ 4242 h 1587"/>
                <a:gd name="T28" fmla="+- 0 8029 7874"/>
                <a:gd name="T29" fmla="*/ T28 w 1645"/>
                <a:gd name="T30" fmla="+- 0 4389 3659"/>
                <a:gd name="T31" fmla="*/ 4389 h 1587"/>
                <a:gd name="T32" fmla="+- 0 7874 7874"/>
                <a:gd name="T33" fmla="*/ T32 w 1645"/>
                <a:gd name="T34" fmla="+- 0 4549 3659"/>
                <a:gd name="T35" fmla="*/ 4549 h 1587"/>
                <a:gd name="T36" fmla="+- 0 8142 7874"/>
                <a:gd name="T37" fmla="*/ T36 w 1645"/>
                <a:gd name="T38" fmla="+- 0 4660 3659"/>
                <a:gd name="T39" fmla="*/ 4660 h 1587"/>
                <a:gd name="T40" fmla="+- 0 8283 7874"/>
                <a:gd name="T41" fmla="*/ T40 w 1645"/>
                <a:gd name="T42" fmla="+- 0 4518 3659"/>
                <a:gd name="T43" fmla="*/ 4518 h 1587"/>
                <a:gd name="T44" fmla="+- 0 8425 7874"/>
                <a:gd name="T45" fmla="*/ T44 w 1645"/>
                <a:gd name="T46" fmla="+- 0 4387 3659"/>
                <a:gd name="T47" fmla="*/ 4387 h 1587"/>
                <a:gd name="T48" fmla="+- 0 8565 7874"/>
                <a:gd name="T49" fmla="*/ T48 w 1645"/>
                <a:gd name="T50" fmla="+- 0 4268 3659"/>
                <a:gd name="T51" fmla="*/ 4268 h 1587"/>
                <a:gd name="T52" fmla="+- 0 8701 7874"/>
                <a:gd name="T53" fmla="*/ T52 w 1645"/>
                <a:gd name="T54" fmla="+- 0 4161 3659"/>
                <a:gd name="T55" fmla="*/ 4161 h 1587"/>
                <a:gd name="T56" fmla="+- 0 8832 7874"/>
                <a:gd name="T57" fmla="*/ T56 w 1645"/>
                <a:gd name="T58" fmla="+- 0 4067 3659"/>
                <a:gd name="T59" fmla="*/ 4067 h 1587"/>
                <a:gd name="T60" fmla="+- 0 8957 7874"/>
                <a:gd name="T61" fmla="*/ T60 w 1645"/>
                <a:gd name="T62" fmla="+- 0 3988 3659"/>
                <a:gd name="T63" fmla="*/ 3988 h 1587"/>
                <a:gd name="T64" fmla="+- 0 9074 7874"/>
                <a:gd name="T65" fmla="*/ T64 w 1645"/>
                <a:gd name="T66" fmla="+- 0 3925 3659"/>
                <a:gd name="T67" fmla="*/ 3925 h 1587"/>
                <a:gd name="T68" fmla="+- 0 9231 7874"/>
                <a:gd name="T69" fmla="*/ T68 w 1645"/>
                <a:gd name="T70" fmla="+- 0 3863 3659"/>
                <a:gd name="T71" fmla="*/ 3863 h 1587"/>
                <a:gd name="T72" fmla="+- 0 9316 7874"/>
                <a:gd name="T73" fmla="*/ T72 w 1645"/>
                <a:gd name="T74" fmla="+- 0 3892 3659"/>
                <a:gd name="T75" fmla="*/ 3892 h 1587"/>
                <a:gd name="T76" fmla="+- 0 9272 7874"/>
                <a:gd name="T77" fmla="*/ T76 w 1645"/>
                <a:gd name="T78" fmla="+- 0 4059 3659"/>
                <a:gd name="T79" fmla="*/ 4059 h 1587"/>
                <a:gd name="T80" fmla="+- 0 9217 7874"/>
                <a:gd name="T81" fmla="*/ T80 w 1645"/>
                <a:gd name="T82" fmla="+- 0 4188 3659"/>
                <a:gd name="T83" fmla="*/ 4188 h 1587"/>
                <a:gd name="T84" fmla="+- 0 9143 7874"/>
                <a:gd name="T85" fmla="*/ T84 w 1645"/>
                <a:gd name="T86" fmla="+- 0 4329 3659"/>
                <a:gd name="T87" fmla="*/ 4329 h 1587"/>
                <a:gd name="T88" fmla="+- 0 9052 7874"/>
                <a:gd name="T89" fmla="*/ T88 w 1645"/>
                <a:gd name="T90" fmla="+- 0 4481 3659"/>
                <a:gd name="T91" fmla="*/ 4481 h 1587"/>
                <a:gd name="T92" fmla="+- 0 8943 7874"/>
                <a:gd name="T93" fmla="*/ T92 w 1645"/>
                <a:gd name="T94" fmla="+- 0 4640 3659"/>
                <a:gd name="T95" fmla="*/ 4640 h 1587"/>
                <a:gd name="T96" fmla="+- 0 8819 7874"/>
                <a:gd name="T97" fmla="*/ T96 w 1645"/>
                <a:gd name="T98" fmla="+- 0 4805 3659"/>
                <a:gd name="T99" fmla="*/ 4805 h 1587"/>
                <a:gd name="T100" fmla="+- 0 8620 7874"/>
                <a:gd name="T101" fmla="*/ T100 w 1645"/>
                <a:gd name="T102" fmla="+- 0 5245 3659"/>
                <a:gd name="T103" fmla="*/ 5245 h 1587"/>
                <a:gd name="T104" fmla="+- 0 9017 7874"/>
                <a:gd name="T105" fmla="*/ T104 w 1645"/>
                <a:gd name="T106" fmla="+- 0 4990 3659"/>
                <a:gd name="T107" fmla="*/ 4990 h 1587"/>
                <a:gd name="T108" fmla="+- 0 9153 7874"/>
                <a:gd name="T109" fmla="*/ T108 w 1645"/>
                <a:gd name="T110" fmla="+- 0 4808 3659"/>
                <a:gd name="T111" fmla="*/ 4808 h 1587"/>
                <a:gd name="T112" fmla="+- 0 9269 7874"/>
                <a:gd name="T113" fmla="*/ T112 w 1645"/>
                <a:gd name="T114" fmla="+- 0 4635 3659"/>
                <a:gd name="T115" fmla="*/ 4635 h 1587"/>
                <a:gd name="T116" fmla="+- 0 9364 7874"/>
                <a:gd name="T117" fmla="*/ T116 w 1645"/>
                <a:gd name="T118" fmla="+- 0 4473 3659"/>
                <a:gd name="T119" fmla="*/ 4473 h 1587"/>
                <a:gd name="T120" fmla="+- 0 9437 7874"/>
                <a:gd name="T121" fmla="*/ T120 w 1645"/>
                <a:gd name="T122" fmla="+- 0 4324 3659"/>
                <a:gd name="T123" fmla="*/ 4324 h 1587"/>
                <a:gd name="T124" fmla="+- 0 9488 7874"/>
                <a:gd name="T125" fmla="*/ T124 w 1645"/>
                <a:gd name="T126" fmla="+- 0 4191 3659"/>
                <a:gd name="T127" fmla="*/ 4191 h 1587"/>
                <a:gd name="T128" fmla="+- 0 9518 7874"/>
                <a:gd name="T129" fmla="*/ T128 w 1645"/>
                <a:gd name="T130" fmla="+- 0 4025 3659"/>
                <a:gd name="T131" fmla="*/ 4025 h 1587"/>
                <a:gd name="T132" fmla="+- 0 9493 7874"/>
                <a:gd name="T133" fmla="*/ T132 w 1645"/>
                <a:gd name="T134" fmla="+- 0 3909 3659"/>
                <a:gd name="T135" fmla="*/ 3909 h 1587"/>
                <a:gd name="T136" fmla="+- 0 9216 7874"/>
                <a:gd name="T137" fmla="*/ T136 w 1645"/>
                <a:gd name="T138" fmla="+- 0 3666 3659"/>
                <a:gd name="T139" fmla="*/ 3666 h 1587"/>
                <a:gd name="T140" fmla="+- 0 9141 7874"/>
                <a:gd name="T141" fmla="*/ T140 w 1645"/>
                <a:gd name="T142" fmla="+- 0 3659 3659"/>
                <a:gd name="T143" fmla="*/ 3659 h 15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Lst>
              <a:rect l="0" t="0" r="r" b="b"/>
              <a:pathLst>
                <a:path w="1645" h="1587">
                  <a:moveTo>
                    <a:pt x="1267" y="0"/>
                  </a:moveTo>
                  <a:lnTo>
                    <a:pt x="1176" y="15"/>
                  </a:lnTo>
                  <a:lnTo>
                    <a:pt x="1070" y="51"/>
                  </a:lnTo>
                  <a:lnTo>
                    <a:pt x="1012" y="77"/>
                  </a:lnTo>
                  <a:lnTo>
                    <a:pt x="951" y="108"/>
                  </a:lnTo>
                  <a:lnTo>
                    <a:pt x="888" y="143"/>
                  </a:lnTo>
                  <a:lnTo>
                    <a:pt x="822" y="184"/>
                  </a:lnTo>
                  <a:lnTo>
                    <a:pt x="753" y="228"/>
                  </a:lnTo>
                  <a:lnTo>
                    <a:pt x="683" y="277"/>
                  </a:lnTo>
                  <a:lnTo>
                    <a:pt x="611" y="331"/>
                  </a:lnTo>
                  <a:lnTo>
                    <a:pt x="537" y="388"/>
                  </a:lnTo>
                  <a:lnTo>
                    <a:pt x="463" y="449"/>
                  </a:lnTo>
                  <a:lnTo>
                    <a:pt x="387" y="514"/>
                  </a:lnTo>
                  <a:lnTo>
                    <a:pt x="310" y="583"/>
                  </a:lnTo>
                  <a:lnTo>
                    <a:pt x="233" y="655"/>
                  </a:lnTo>
                  <a:lnTo>
                    <a:pt x="155" y="730"/>
                  </a:lnTo>
                  <a:lnTo>
                    <a:pt x="77" y="809"/>
                  </a:lnTo>
                  <a:lnTo>
                    <a:pt x="0" y="890"/>
                  </a:lnTo>
                  <a:lnTo>
                    <a:pt x="198" y="1075"/>
                  </a:lnTo>
                  <a:lnTo>
                    <a:pt x="268" y="1001"/>
                  </a:lnTo>
                  <a:lnTo>
                    <a:pt x="339" y="929"/>
                  </a:lnTo>
                  <a:lnTo>
                    <a:pt x="409" y="859"/>
                  </a:lnTo>
                  <a:lnTo>
                    <a:pt x="480" y="793"/>
                  </a:lnTo>
                  <a:lnTo>
                    <a:pt x="551" y="728"/>
                  </a:lnTo>
                  <a:lnTo>
                    <a:pt x="621" y="667"/>
                  </a:lnTo>
                  <a:lnTo>
                    <a:pt x="691" y="609"/>
                  </a:lnTo>
                  <a:lnTo>
                    <a:pt x="759" y="553"/>
                  </a:lnTo>
                  <a:lnTo>
                    <a:pt x="827" y="502"/>
                  </a:lnTo>
                  <a:lnTo>
                    <a:pt x="893" y="453"/>
                  </a:lnTo>
                  <a:lnTo>
                    <a:pt x="958" y="408"/>
                  </a:lnTo>
                  <a:lnTo>
                    <a:pt x="1022" y="367"/>
                  </a:lnTo>
                  <a:lnTo>
                    <a:pt x="1083" y="329"/>
                  </a:lnTo>
                  <a:lnTo>
                    <a:pt x="1143" y="296"/>
                  </a:lnTo>
                  <a:lnTo>
                    <a:pt x="1200" y="266"/>
                  </a:lnTo>
                  <a:lnTo>
                    <a:pt x="1255" y="241"/>
                  </a:lnTo>
                  <a:lnTo>
                    <a:pt x="1357" y="204"/>
                  </a:lnTo>
                  <a:lnTo>
                    <a:pt x="1446" y="186"/>
                  </a:lnTo>
                  <a:lnTo>
                    <a:pt x="1442" y="233"/>
                  </a:lnTo>
                  <a:lnTo>
                    <a:pt x="1418" y="340"/>
                  </a:lnTo>
                  <a:lnTo>
                    <a:pt x="1398" y="400"/>
                  </a:lnTo>
                  <a:lnTo>
                    <a:pt x="1373" y="463"/>
                  </a:lnTo>
                  <a:lnTo>
                    <a:pt x="1343" y="529"/>
                  </a:lnTo>
                  <a:lnTo>
                    <a:pt x="1309" y="598"/>
                  </a:lnTo>
                  <a:lnTo>
                    <a:pt x="1269" y="670"/>
                  </a:lnTo>
                  <a:lnTo>
                    <a:pt x="1226" y="745"/>
                  </a:lnTo>
                  <a:lnTo>
                    <a:pt x="1178" y="822"/>
                  </a:lnTo>
                  <a:lnTo>
                    <a:pt x="1126" y="901"/>
                  </a:lnTo>
                  <a:lnTo>
                    <a:pt x="1069" y="981"/>
                  </a:lnTo>
                  <a:lnTo>
                    <a:pt x="1009" y="1063"/>
                  </a:lnTo>
                  <a:lnTo>
                    <a:pt x="945" y="1146"/>
                  </a:lnTo>
                  <a:lnTo>
                    <a:pt x="858" y="1065"/>
                  </a:lnTo>
                  <a:lnTo>
                    <a:pt x="746" y="1586"/>
                  </a:lnTo>
                  <a:lnTo>
                    <a:pt x="1231" y="1413"/>
                  </a:lnTo>
                  <a:lnTo>
                    <a:pt x="1143" y="1331"/>
                  </a:lnTo>
                  <a:lnTo>
                    <a:pt x="1214" y="1239"/>
                  </a:lnTo>
                  <a:lnTo>
                    <a:pt x="1279" y="1149"/>
                  </a:lnTo>
                  <a:lnTo>
                    <a:pt x="1340" y="1061"/>
                  </a:lnTo>
                  <a:lnTo>
                    <a:pt x="1395" y="976"/>
                  </a:lnTo>
                  <a:lnTo>
                    <a:pt x="1445" y="893"/>
                  </a:lnTo>
                  <a:lnTo>
                    <a:pt x="1490" y="814"/>
                  </a:lnTo>
                  <a:lnTo>
                    <a:pt x="1529" y="738"/>
                  </a:lnTo>
                  <a:lnTo>
                    <a:pt x="1563" y="665"/>
                  </a:lnTo>
                  <a:lnTo>
                    <a:pt x="1591" y="596"/>
                  </a:lnTo>
                  <a:lnTo>
                    <a:pt x="1614" y="532"/>
                  </a:lnTo>
                  <a:lnTo>
                    <a:pt x="1630" y="472"/>
                  </a:lnTo>
                  <a:lnTo>
                    <a:pt x="1644" y="366"/>
                  </a:lnTo>
                  <a:lnTo>
                    <a:pt x="1642" y="322"/>
                  </a:lnTo>
                  <a:lnTo>
                    <a:pt x="1619" y="250"/>
                  </a:lnTo>
                  <a:lnTo>
                    <a:pt x="1399" y="39"/>
                  </a:lnTo>
                  <a:lnTo>
                    <a:pt x="1342" y="7"/>
                  </a:lnTo>
                  <a:lnTo>
                    <a:pt x="1307" y="1"/>
                  </a:lnTo>
                  <a:lnTo>
                    <a:pt x="1267"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8" name="Freeform 2369">
              <a:extLst>
                <a:ext uri="{FF2B5EF4-FFF2-40B4-BE49-F238E27FC236}">
                  <a16:creationId xmlns:a16="http://schemas.microsoft.com/office/drawing/2014/main" id="{15B928F7-5D01-2ADA-9DA6-0735AA4E996A}"/>
                </a:ext>
              </a:extLst>
            </p:cNvPr>
            <p:cNvSpPr>
              <a:spLocks/>
            </p:cNvSpPr>
            <p:nvPr/>
          </p:nvSpPr>
          <p:spPr bwMode="auto">
            <a:xfrm>
              <a:off x="7873" y="3658"/>
              <a:ext cx="1447" cy="1076"/>
            </a:xfrm>
            <a:custGeom>
              <a:avLst/>
              <a:gdLst>
                <a:gd name="T0" fmla="+- 0 9141 7874"/>
                <a:gd name="T1" fmla="*/ T0 w 1447"/>
                <a:gd name="T2" fmla="+- 0 3659 3659"/>
                <a:gd name="T3" fmla="*/ 3659 h 1076"/>
                <a:gd name="T4" fmla="+- 0 9050 7874"/>
                <a:gd name="T5" fmla="*/ T4 w 1447"/>
                <a:gd name="T6" fmla="+- 0 3674 3659"/>
                <a:gd name="T7" fmla="*/ 3674 h 1076"/>
                <a:gd name="T8" fmla="+- 0 8944 7874"/>
                <a:gd name="T9" fmla="*/ T8 w 1447"/>
                <a:gd name="T10" fmla="+- 0 3710 3659"/>
                <a:gd name="T11" fmla="*/ 3710 h 1076"/>
                <a:gd name="T12" fmla="+- 0 8886 7874"/>
                <a:gd name="T13" fmla="*/ T12 w 1447"/>
                <a:gd name="T14" fmla="+- 0 3736 3659"/>
                <a:gd name="T15" fmla="*/ 3736 h 1076"/>
                <a:gd name="T16" fmla="+- 0 8825 7874"/>
                <a:gd name="T17" fmla="*/ T16 w 1447"/>
                <a:gd name="T18" fmla="+- 0 3767 3659"/>
                <a:gd name="T19" fmla="*/ 3767 h 1076"/>
                <a:gd name="T20" fmla="+- 0 8762 7874"/>
                <a:gd name="T21" fmla="*/ T20 w 1447"/>
                <a:gd name="T22" fmla="+- 0 3802 3659"/>
                <a:gd name="T23" fmla="*/ 3802 h 1076"/>
                <a:gd name="T24" fmla="+- 0 8696 7874"/>
                <a:gd name="T25" fmla="*/ T24 w 1447"/>
                <a:gd name="T26" fmla="+- 0 3843 3659"/>
                <a:gd name="T27" fmla="*/ 3843 h 1076"/>
                <a:gd name="T28" fmla="+- 0 8627 7874"/>
                <a:gd name="T29" fmla="*/ T28 w 1447"/>
                <a:gd name="T30" fmla="+- 0 3887 3659"/>
                <a:gd name="T31" fmla="*/ 3887 h 1076"/>
                <a:gd name="T32" fmla="+- 0 8557 7874"/>
                <a:gd name="T33" fmla="*/ T32 w 1447"/>
                <a:gd name="T34" fmla="+- 0 3936 3659"/>
                <a:gd name="T35" fmla="*/ 3936 h 1076"/>
                <a:gd name="T36" fmla="+- 0 8485 7874"/>
                <a:gd name="T37" fmla="*/ T36 w 1447"/>
                <a:gd name="T38" fmla="+- 0 3990 3659"/>
                <a:gd name="T39" fmla="*/ 3990 h 1076"/>
                <a:gd name="T40" fmla="+- 0 8411 7874"/>
                <a:gd name="T41" fmla="*/ T40 w 1447"/>
                <a:gd name="T42" fmla="+- 0 4047 3659"/>
                <a:gd name="T43" fmla="*/ 4047 h 1076"/>
                <a:gd name="T44" fmla="+- 0 8337 7874"/>
                <a:gd name="T45" fmla="*/ T44 w 1447"/>
                <a:gd name="T46" fmla="+- 0 4108 3659"/>
                <a:gd name="T47" fmla="*/ 4108 h 1076"/>
                <a:gd name="T48" fmla="+- 0 8261 7874"/>
                <a:gd name="T49" fmla="*/ T48 w 1447"/>
                <a:gd name="T50" fmla="+- 0 4173 3659"/>
                <a:gd name="T51" fmla="*/ 4173 h 1076"/>
                <a:gd name="T52" fmla="+- 0 8184 7874"/>
                <a:gd name="T53" fmla="*/ T52 w 1447"/>
                <a:gd name="T54" fmla="+- 0 4242 3659"/>
                <a:gd name="T55" fmla="*/ 4242 h 1076"/>
                <a:gd name="T56" fmla="+- 0 8107 7874"/>
                <a:gd name="T57" fmla="*/ T56 w 1447"/>
                <a:gd name="T58" fmla="+- 0 4314 3659"/>
                <a:gd name="T59" fmla="*/ 4314 h 1076"/>
                <a:gd name="T60" fmla="+- 0 8029 7874"/>
                <a:gd name="T61" fmla="*/ T60 w 1447"/>
                <a:gd name="T62" fmla="+- 0 4389 3659"/>
                <a:gd name="T63" fmla="*/ 4389 h 1076"/>
                <a:gd name="T64" fmla="+- 0 7951 7874"/>
                <a:gd name="T65" fmla="*/ T64 w 1447"/>
                <a:gd name="T66" fmla="+- 0 4468 3659"/>
                <a:gd name="T67" fmla="*/ 4468 h 1076"/>
                <a:gd name="T68" fmla="+- 0 7874 7874"/>
                <a:gd name="T69" fmla="*/ T68 w 1447"/>
                <a:gd name="T70" fmla="+- 0 4549 3659"/>
                <a:gd name="T71" fmla="*/ 4549 h 1076"/>
                <a:gd name="T72" fmla="+- 0 8072 7874"/>
                <a:gd name="T73" fmla="*/ T72 w 1447"/>
                <a:gd name="T74" fmla="+- 0 4734 3659"/>
                <a:gd name="T75" fmla="*/ 4734 h 1076"/>
                <a:gd name="T76" fmla="+- 0 8142 7874"/>
                <a:gd name="T77" fmla="*/ T76 w 1447"/>
                <a:gd name="T78" fmla="+- 0 4660 3659"/>
                <a:gd name="T79" fmla="*/ 4660 h 1076"/>
                <a:gd name="T80" fmla="+- 0 8213 7874"/>
                <a:gd name="T81" fmla="*/ T80 w 1447"/>
                <a:gd name="T82" fmla="+- 0 4588 3659"/>
                <a:gd name="T83" fmla="*/ 4588 h 1076"/>
                <a:gd name="T84" fmla="+- 0 8283 7874"/>
                <a:gd name="T85" fmla="*/ T84 w 1447"/>
                <a:gd name="T86" fmla="+- 0 4518 3659"/>
                <a:gd name="T87" fmla="*/ 4518 h 1076"/>
                <a:gd name="T88" fmla="+- 0 8354 7874"/>
                <a:gd name="T89" fmla="*/ T88 w 1447"/>
                <a:gd name="T90" fmla="+- 0 4452 3659"/>
                <a:gd name="T91" fmla="*/ 4452 h 1076"/>
                <a:gd name="T92" fmla="+- 0 8425 7874"/>
                <a:gd name="T93" fmla="*/ T92 w 1447"/>
                <a:gd name="T94" fmla="+- 0 4387 3659"/>
                <a:gd name="T95" fmla="*/ 4387 h 1076"/>
                <a:gd name="T96" fmla="+- 0 8495 7874"/>
                <a:gd name="T97" fmla="*/ T96 w 1447"/>
                <a:gd name="T98" fmla="+- 0 4326 3659"/>
                <a:gd name="T99" fmla="*/ 4326 h 1076"/>
                <a:gd name="T100" fmla="+- 0 8565 7874"/>
                <a:gd name="T101" fmla="*/ T100 w 1447"/>
                <a:gd name="T102" fmla="+- 0 4268 3659"/>
                <a:gd name="T103" fmla="*/ 4268 h 1076"/>
                <a:gd name="T104" fmla="+- 0 8633 7874"/>
                <a:gd name="T105" fmla="*/ T104 w 1447"/>
                <a:gd name="T106" fmla="+- 0 4212 3659"/>
                <a:gd name="T107" fmla="*/ 4212 h 1076"/>
                <a:gd name="T108" fmla="+- 0 8701 7874"/>
                <a:gd name="T109" fmla="*/ T108 w 1447"/>
                <a:gd name="T110" fmla="+- 0 4161 3659"/>
                <a:gd name="T111" fmla="*/ 4161 h 1076"/>
                <a:gd name="T112" fmla="+- 0 8767 7874"/>
                <a:gd name="T113" fmla="*/ T112 w 1447"/>
                <a:gd name="T114" fmla="+- 0 4112 3659"/>
                <a:gd name="T115" fmla="*/ 4112 h 1076"/>
                <a:gd name="T116" fmla="+- 0 8832 7874"/>
                <a:gd name="T117" fmla="*/ T116 w 1447"/>
                <a:gd name="T118" fmla="+- 0 4067 3659"/>
                <a:gd name="T119" fmla="*/ 4067 h 1076"/>
                <a:gd name="T120" fmla="+- 0 8896 7874"/>
                <a:gd name="T121" fmla="*/ T120 w 1447"/>
                <a:gd name="T122" fmla="+- 0 4026 3659"/>
                <a:gd name="T123" fmla="*/ 4026 h 1076"/>
                <a:gd name="T124" fmla="+- 0 8957 7874"/>
                <a:gd name="T125" fmla="*/ T124 w 1447"/>
                <a:gd name="T126" fmla="+- 0 3988 3659"/>
                <a:gd name="T127" fmla="*/ 3988 h 1076"/>
                <a:gd name="T128" fmla="+- 0 9017 7874"/>
                <a:gd name="T129" fmla="*/ T128 w 1447"/>
                <a:gd name="T130" fmla="+- 0 3955 3659"/>
                <a:gd name="T131" fmla="*/ 3955 h 1076"/>
                <a:gd name="T132" fmla="+- 0 9074 7874"/>
                <a:gd name="T133" fmla="*/ T132 w 1447"/>
                <a:gd name="T134" fmla="+- 0 3925 3659"/>
                <a:gd name="T135" fmla="*/ 3925 h 1076"/>
                <a:gd name="T136" fmla="+- 0 9129 7874"/>
                <a:gd name="T137" fmla="*/ T136 w 1447"/>
                <a:gd name="T138" fmla="+- 0 3900 3659"/>
                <a:gd name="T139" fmla="*/ 3900 h 1076"/>
                <a:gd name="T140" fmla="+- 0 9231 7874"/>
                <a:gd name="T141" fmla="*/ T140 w 1447"/>
                <a:gd name="T142" fmla="+- 0 3863 3659"/>
                <a:gd name="T143" fmla="*/ 3863 h 1076"/>
                <a:gd name="T144" fmla="+- 0 9320 7874"/>
                <a:gd name="T145" fmla="*/ T144 w 1447"/>
                <a:gd name="T146" fmla="+- 0 3845 3659"/>
                <a:gd name="T147" fmla="*/ 3845 h 1076"/>
                <a:gd name="T148" fmla="+- 0 9319 7874"/>
                <a:gd name="T149" fmla="*/ T148 w 1447"/>
                <a:gd name="T150" fmla="+- 0 3798 3659"/>
                <a:gd name="T151" fmla="*/ 3798 h 1076"/>
                <a:gd name="T152" fmla="+- 0 9295 7874"/>
                <a:gd name="T153" fmla="*/ T152 w 1447"/>
                <a:gd name="T154" fmla="+- 0 3725 3659"/>
                <a:gd name="T155" fmla="*/ 3725 h 1076"/>
                <a:gd name="T156" fmla="+- 0 9247 7874"/>
                <a:gd name="T157" fmla="*/ T156 w 1447"/>
                <a:gd name="T158" fmla="+- 0 3679 3659"/>
                <a:gd name="T159" fmla="*/ 3679 h 1076"/>
                <a:gd name="T160" fmla="+- 0 9181 7874"/>
                <a:gd name="T161" fmla="*/ T160 w 1447"/>
                <a:gd name="T162" fmla="+- 0 3660 3659"/>
                <a:gd name="T163" fmla="*/ 3660 h 1076"/>
                <a:gd name="T164" fmla="+- 0 9141 7874"/>
                <a:gd name="T165" fmla="*/ T164 w 1447"/>
                <a:gd name="T166" fmla="+- 0 3659 3659"/>
                <a:gd name="T167" fmla="*/ 3659 h 1076"/>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447" h="1076">
                  <a:moveTo>
                    <a:pt x="1267" y="0"/>
                  </a:moveTo>
                  <a:lnTo>
                    <a:pt x="1176" y="15"/>
                  </a:lnTo>
                  <a:lnTo>
                    <a:pt x="1070" y="51"/>
                  </a:lnTo>
                  <a:lnTo>
                    <a:pt x="1012" y="77"/>
                  </a:lnTo>
                  <a:lnTo>
                    <a:pt x="951" y="108"/>
                  </a:lnTo>
                  <a:lnTo>
                    <a:pt x="888" y="143"/>
                  </a:lnTo>
                  <a:lnTo>
                    <a:pt x="822" y="184"/>
                  </a:lnTo>
                  <a:lnTo>
                    <a:pt x="753" y="228"/>
                  </a:lnTo>
                  <a:lnTo>
                    <a:pt x="683" y="277"/>
                  </a:lnTo>
                  <a:lnTo>
                    <a:pt x="611" y="331"/>
                  </a:lnTo>
                  <a:lnTo>
                    <a:pt x="537" y="388"/>
                  </a:lnTo>
                  <a:lnTo>
                    <a:pt x="463" y="449"/>
                  </a:lnTo>
                  <a:lnTo>
                    <a:pt x="387" y="514"/>
                  </a:lnTo>
                  <a:lnTo>
                    <a:pt x="310" y="583"/>
                  </a:lnTo>
                  <a:lnTo>
                    <a:pt x="233" y="655"/>
                  </a:lnTo>
                  <a:lnTo>
                    <a:pt x="155" y="730"/>
                  </a:lnTo>
                  <a:lnTo>
                    <a:pt x="77" y="809"/>
                  </a:lnTo>
                  <a:lnTo>
                    <a:pt x="0" y="890"/>
                  </a:lnTo>
                  <a:lnTo>
                    <a:pt x="198" y="1075"/>
                  </a:lnTo>
                  <a:lnTo>
                    <a:pt x="268" y="1001"/>
                  </a:lnTo>
                  <a:lnTo>
                    <a:pt x="339" y="929"/>
                  </a:lnTo>
                  <a:lnTo>
                    <a:pt x="409" y="859"/>
                  </a:lnTo>
                  <a:lnTo>
                    <a:pt x="480" y="793"/>
                  </a:lnTo>
                  <a:lnTo>
                    <a:pt x="551" y="728"/>
                  </a:lnTo>
                  <a:lnTo>
                    <a:pt x="621" y="667"/>
                  </a:lnTo>
                  <a:lnTo>
                    <a:pt x="691" y="609"/>
                  </a:lnTo>
                  <a:lnTo>
                    <a:pt x="759" y="553"/>
                  </a:lnTo>
                  <a:lnTo>
                    <a:pt x="827" y="502"/>
                  </a:lnTo>
                  <a:lnTo>
                    <a:pt x="893" y="453"/>
                  </a:lnTo>
                  <a:lnTo>
                    <a:pt x="958" y="408"/>
                  </a:lnTo>
                  <a:lnTo>
                    <a:pt x="1022" y="367"/>
                  </a:lnTo>
                  <a:lnTo>
                    <a:pt x="1083" y="329"/>
                  </a:lnTo>
                  <a:lnTo>
                    <a:pt x="1143" y="296"/>
                  </a:lnTo>
                  <a:lnTo>
                    <a:pt x="1200" y="266"/>
                  </a:lnTo>
                  <a:lnTo>
                    <a:pt x="1255" y="241"/>
                  </a:lnTo>
                  <a:lnTo>
                    <a:pt x="1357" y="204"/>
                  </a:lnTo>
                  <a:lnTo>
                    <a:pt x="1446" y="186"/>
                  </a:lnTo>
                  <a:lnTo>
                    <a:pt x="1445" y="139"/>
                  </a:lnTo>
                  <a:lnTo>
                    <a:pt x="1421" y="66"/>
                  </a:lnTo>
                  <a:lnTo>
                    <a:pt x="1373" y="20"/>
                  </a:lnTo>
                  <a:lnTo>
                    <a:pt x="1307" y="1"/>
                  </a:lnTo>
                  <a:lnTo>
                    <a:pt x="1267" y="0"/>
                  </a:lnTo>
                  <a:close/>
                </a:path>
              </a:pathLst>
            </a:custGeom>
            <a:solidFill>
              <a:srgbClr val="CDCD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79" name="AutoShape 2368">
              <a:extLst>
                <a:ext uri="{FF2B5EF4-FFF2-40B4-BE49-F238E27FC236}">
                  <a16:creationId xmlns:a16="http://schemas.microsoft.com/office/drawing/2014/main" id="{F1BAC063-61C2-4BA0-8261-CC2B937F82AD}"/>
                </a:ext>
              </a:extLst>
            </p:cNvPr>
            <p:cNvSpPr>
              <a:spLocks/>
            </p:cNvSpPr>
            <p:nvPr/>
          </p:nvSpPr>
          <p:spPr bwMode="auto">
            <a:xfrm>
              <a:off x="7873" y="3658"/>
              <a:ext cx="1645" cy="1587"/>
            </a:xfrm>
            <a:custGeom>
              <a:avLst/>
              <a:gdLst>
                <a:gd name="T0" fmla="+- 0 7951 7874"/>
                <a:gd name="T1" fmla="*/ T0 w 1645"/>
                <a:gd name="T2" fmla="+- 0 4468 3659"/>
                <a:gd name="T3" fmla="*/ 4468 h 1587"/>
                <a:gd name="T4" fmla="+- 0 8107 7874"/>
                <a:gd name="T5" fmla="*/ T4 w 1645"/>
                <a:gd name="T6" fmla="+- 0 4314 3659"/>
                <a:gd name="T7" fmla="*/ 4314 h 1587"/>
                <a:gd name="T8" fmla="+- 0 8261 7874"/>
                <a:gd name="T9" fmla="*/ T8 w 1645"/>
                <a:gd name="T10" fmla="+- 0 4173 3659"/>
                <a:gd name="T11" fmla="*/ 4173 h 1587"/>
                <a:gd name="T12" fmla="+- 0 8411 7874"/>
                <a:gd name="T13" fmla="*/ T12 w 1645"/>
                <a:gd name="T14" fmla="+- 0 4047 3659"/>
                <a:gd name="T15" fmla="*/ 4047 h 1587"/>
                <a:gd name="T16" fmla="+- 0 8557 7874"/>
                <a:gd name="T17" fmla="*/ T16 w 1645"/>
                <a:gd name="T18" fmla="+- 0 3936 3659"/>
                <a:gd name="T19" fmla="*/ 3936 h 1587"/>
                <a:gd name="T20" fmla="+- 0 8696 7874"/>
                <a:gd name="T21" fmla="*/ T20 w 1645"/>
                <a:gd name="T22" fmla="+- 0 3843 3659"/>
                <a:gd name="T23" fmla="*/ 3843 h 1587"/>
                <a:gd name="T24" fmla="+- 0 8825 7874"/>
                <a:gd name="T25" fmla="*/ T24 w 1645"/>
                <a:gd name="T26" fmla="+- 0 3767 3659"/>
                <a:gd name="T27" fmla="*/ 3767 h 1587"/>
                <a:gd name="T28" fmla="+- 0 8944 7874"/>
                <a:gd name="T29" fmla="*/ T28 w 1645"/>
                <a:gd name="T30" fmla="+- 0 3710 3659"/>
                <a:gd name="T31" fmla="*/ 3710 h 1587"/>
                <a:gd name="T32" fmla="+- 0 9050 7874"/>
                <a:gd name="T33" fmla="*/ T32 w 1645"/>
                <a:gd name="T34" fmla="+- 0 3674 3659"/>
                <a:gd name="T35" fmla="*/ 3674 h 1587"/>
                <a:gd name="T36" fmla="+- 0 9141 7874"/>
                <a:gd name="T37" fmla="*/ T36 w 1645"/>
                <a:gd name="T38" fmla="+- 0 3659 3659"/>
                <a:gd name="T39" fmla="*/ 3659 h 1587"/>
                <a:gd name="T40" fmla="+- 0 9216 7874"/>
                <a:gd name="T41" fmla="*/ T40 w 1645"/>
                <a:gd name="T42" fmla="+- 0 3666 3659"/>
                <a:gd name="T43" fmla="*/ 3666 h 1587"/>
                <a:gd name="T44" fmla="+- 0 9273 7874"/>
                <a:gd name="T45" fmla="*/ T44 w 1645"/>
                <a:gd name="T46" fmla="+- 0 3698 3659"/>
                <a:gd name="T47" fmla="*/ 3698 h 1587"/>
                <a:gd name="T48" fmla="+- 0 9493 7874"/>
                <a:gd name="T49" fmla="*/ T48 w 1645"/>
                <a:gd name="T50" fmla="+- 0 3909 3659"/>
                <a:gd name="T51" fmla="*/ 3909 h 1587"/>
                <a:gd name="T52" fmla="+- 0 9516 7874"/>
                <a:gd name="T53" fmla="*/ T52 w 1645"/>
                <a:gd name="T54" fmla="+- 0 3981 3659"/>
                <a:gd name="T55" fmla="*/ 3981 h 1587"/>
                <a:gd name="T56" fmla="+- 0 9514 7874"/>
                <a:gd name="T57" fmla="*/ T56 w 1645"/>
                <a:gd name="T58" fmla="+- 0 4076 3659"/>
                <a:gd name="T59" fmla="*/ 4076 h 1587"/>
                <a:gd name="T60" fmla="+- 0 9488 7874"/>
                <a:gd name="T61" fmla="*/ T60 w 1645"/>
                <a:gd name="T62" fmla="+- 0 4191 3659"/>
                <a:gd name="T63" fmla="*/ 4191 h 1587"/>
                <a:gd name="T64" fmla="+- 0 9437 7874"/>
                <a:gd name="T65" fmla="*/ T64 w 1645"/>
                <a:gd name="T66" fmla="+- 0 4324 3659"/>
                <a:gd name="T67" fmla="*/ 4324 h 1587"/>
                <a:gd name="T68" fmla="+- 0 9364 7874"/>
                <a:gd name="T69" fmla="*/ T68 w 1645"/>
                <a:gd name="T70" fmla="+- 0 4473 3659"/>
                <a:gd name="T71" fmla="*/ 4473 h 1587"/>
                <a:gd name="T72" fmla="+- 0 9269 7874"/>
                <a:gd name="T73" fmla="*/ T72 w 1645"/>
                <a:gd name="T74" fmla="+- 0 4635 3659"/>
                <a:gd name="T75" fmla="*/ 4635 h 1587"/>
                <a:gd name="T76" fmla="+- 0 9153 7874"/>
                <a:gd name="T77" fmla="*/ T76 w 1645"/>
                <a:gd name="T78" fmla="+- 0 4808 3659"/>
                <a:gd name="T79" fmla="*/ 4808 h 1587"/>
                <a:gd name="T80" fmla="+- 0 9017 7874"/>
                <a:gd name="T81" fmla="*/ T80 w 1645"/>
                <a:gd name="T82" fmla="+- 0 4990 3659"/>
                <a:gd name="T83" fmla="*/ 4990 h 1587"/>
                <a:gd name="T84" fmla="+- 0 8620 7874"/>
                <a:gd name="T85" fmla="*/ T84 w 1645"/>
                <a:gd name="T86" fmla="+- 0 5245 3659"/>
                <a:gd name="T87" fmla="*/ 5245 h 1587"/>
                <a:gd name="T88" fmla="+- 0 8819 7874"/>
                <a:gd name="T89" fmla="*/ T88 w 1645"/>
                <a:gd name="T90" fmla="+- 0 4805 3659"/>
                <a:gd name="T91" fmla="*/ 4805 h 1587"/>
                <a:gd name="T92" fmla="+- 0 8943 7874"/>
                <a:gd name="T93" fmla="*/ T92 w 1645"/>
                <a:gd name="T94" fmla="+- 0 4640 3659"/>
                <a:gd name="T95" fmla="*/ 4640 h 1587"/>
                <a:gd name="T96" fmla="+- 0 9052 7874"/>
                <a:gd name="T97" fmla="*/ T96 w 1645"/>
                <a:gd name="T98" fmla="+- 0 4481 3659"/>
                <a:gd name="T99" fmla="*/ 4481 h 1587"/>
                <a:gd name="T100" fmla="+- 0 9143 7874"/>
                <a:gd name="T101" fmla="*/ T100 w 1645"/>
                <a:gd name="T102" fmla="+- 0 4329 3659"/>
                <a:gd name="T103" fmla="*/ 4329 h 1587"/>
                <a:gd name="T104" fmla="+- 0 9217 7874"/>
                <a:gd name="T105" fmla="*/ T104 w 1645"/>
                <a:gd name="T106" fmla="+- 0 4188 3659"/>
                <a:gd name="T107" fmla="*/ 4188 h 1587"/>
                <a:gd name="T108" fmla="+- 0 9272 7874"/>
                <a:gd name="T109" fmla="*/ T108 w 1645"/>
                <a:gd name="T110" fmla="+- 0 4059 3659"/>
                <a:gd name="T111" fmla="*/ 4059 h 1587"/>
                <a:gd name="T112" fmla="+- 0 9307 7874"/>
                <a:gd name="T113" fmla="*/ T112 w 1645"/>
                <a:gd name="T114" fmla="+- 0 3944 3659"/>
                <a:gd name="T115" fmla="*/ 3944 h 1587"/>
                <a:gd name="T116" fmla="+- 0 9320 7874"/>
                <a:gd name="T117" fmla="*/ T116 w 1645"/>
                <a:gd name="T118" fmla="+- 0 3845 3659"/>
                <a:gd name="T119" fmla="*/ 3845 h 1587"/>
                <a:gd name="T120" fmla="+- 0 9277 7874"/>
                <a:gd name="T121" fmla="*/ T120 w 1645"/>
                <a:gd name="T122" fmla="+- 0 3852 3659"/>
                <a:gd name="T123" fmla="*/ 3852 h 1587"/>
                <a:gd name="T124" fmla="+- 0 9181 7874"/>
                <a:gd name="T125" fmla="*/ T124 w 1645"/>
                <a:gd name="T126" fmla="+- 0 3879 3659"/>
                <a:gd name="T127" fmla="*/ 3879 h 1587"/>
                <a:gd name="T128" fmla="+- 0 9074 7874"/>
                <a:gd name="T129" fmla="*/ T128 w 1645"/>
                <a:gd name="T130" fmla="+- 0 3925 3659"/>
                <a:gd name="T131" fmla="*/ 3925 h 1587"/>
                <a:gd name="T132" fmla="+- 0 8957 7874"/>
                <a:gd name="T133" fmla="*/ T132 w 1645"/>
                <a:gd name="T134" fmla="+- 0 3988 3659"/>
                <a:gd name="T135" fmla="*/ 3988 h 1587"/>
                <a:gd name="T136" fmla="+- 0 8832 7874"/>
                <a:gd name="T137" fmla="*/ T136 w 1645"/>
                <a:gd name="T138" fmla="+- 0 4067 3659"/>
                <a:gd name="T139" fmla="*/ 4067 h 1587"/>
                <a:gd name="T140" fmla="+- 0 8701 7874"/>
                <a:gd name="T141" fmla="*/ T140 w 1645"/>
                <a:gd name="T142" fmla="+- 0 4161 3659"/>
                <a:gd name="T143" fmla="*/ 4161 h 1587"/>
                <a:gd name="T144" fmla="+- 0 8565 7874"/>
                <a:gd name="T145" fmla="*/ T144 w 1645"/>
                <a:gd name="T146" fmla="+- 0 4268 3659"/>
                <a:gd name="T147" fmla="*/ 4268 h 1587"/>
                <a:gd name="T148" fmla="+- 0 8425 7874"/>
                <a:gd name="T149" fmla="*/ T148 w 1645"/>
                <a:gd name="T150" fmla="+- 0 4387 3659"/>
                <a:gd name="T151" fmla="*/ 4387 h 1587"/>
                <a:gd name="T152" fmla="+- 0 8283 7874"/>
                <a:gd name="T153" fmla="*/ T152 w 1645"/>
                <a:gd name="T154" fmla="+- 0 4518 3659"/>
                <a:gd name="T155" fmla="*/ 4518 h 1587"/>
                <a:gd name="T156" fmla="+- 0 8142 7874"/>
                <a:gd name="T157" fmla="*/ T156 w 1645"/>
                <a:gd name="T158" fmla="+- 0 4660 3659"/>
                <a:gd name="T159" fmla="*/ 4660 h 1587"/>
                <a:gd name="T160" fmla="+- 0 7874 7874"/>
                <a:gd name="T161" fmla="*/ T160 w 1645"/>
                <a:gd name="T162" fmla="+- 0 4549 3659"/>
                <a:gd name="T163" fmla="*/ 4549 h 1587"/>
                <a:gd name="T164" fmla="+- 0 9295 7874"/>
                <a:gd name="T165" fmla="*/ T164 w 1645"/>
                <a:gd name="T166" fmla="+- 0 3725 3659"/>
                <a:gd name="T167" fmla="*/ 3725 h 1587"/>
                <a:gd name="T168" fmla="+- 0 9319 7874"/>
                <a:gd name="T169" fmla="*/ T168 w 1645"/>
                <a:gd name="T170" fmla="+- 0 3798 3659"/>
                <a:gd name="T171" fmla="*/ 3798 h 158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Lst>
              <a:rect l="0" t="0" r="r" b="b"/>
              <a:pathLst>
                <a:path w="1645" h="1587">
                  <a:moveTo>
                    <a:pt x="0" y="890"/>
                  </a:moveTo>
                  <a:lnTo>
                    <a:pt x="77" y="809"/>
                  </a:lnTo>
                  <a:lnTo>
                    <a:pt x="155" y="730"/>
                  </a:lnTo>
                  <a:lnTo>
                    <a:pt x="233" y="655"/>
                  </a:lnTo>
                  <a:lnTo>
                    <a:pt x="310" y="583"/>
                  </a:lnTo>
                  <a:lnTo>
                    <a:pt x="387" y="514"/>
                  </a:lnTo>
                  <a:lnTo>
                    <a:pt x="463" y="449"/>
                  </a:lnTo>
                  <a:lnTo>
                    <a:pt x="537" y="388"/>
                  </a:lnTo>
                  <a:lnTo>
                    <a:pt x="611" y="331"/>
                  </a:lnTo>
                  <a:lnTo>
                    <a:pt x="683" y="277"/>
                  </a:lnTo>
                  <a:lnTo>
                    <a:pt x="753" y="228"/>
                  </a:lnTo>
                  <a:lnTo>
                    <a:pt x="822" y="184"/>
                  </a:lnTo>
                  <a:lnTo>
                    <a:pt x="888" y="143"/>
                  </a:lnTo>
                  <a:lnTo>
                    <a:pt x="951" y="108"/>
                  </a:lnTo>
                  <a:lnTo>
                    <a:pt x="1012" y="77"/>
                  </a:lnTo>
                  <a:lnTo>
                    <a:pt x="1070" y="51"/>
                  </a:lnTo>
                  <a:lnTo>
                    <a:pt x="1125" y="30"/>
                  </a:lnTo>
                  <a:lnTo>
                    <a:pt x="1176" y="15"/>
                  </a:lnTo>
                  <a:lnTo>
                    <a:pt x="1224" y="5"/>
                  </a:lnTo>
                  <a:lnTo>
                    <a:pt x="1267" y="0"/>
                  </a:lnTo>
                  <a:lnTo>
                    <a:pt x="1307" y="1"/>
                  </a:lnTo>
                  <a:lnTo>
                    <a:pt x="1342" y="7"/>
                  </a:lnTo>
                  <a:lnTo>
                    <a:pt x="1373" y="20"/>
                  </a:lnTo>
                  <a:lnTo>
                    <a:pt x="1399" y="39"/>
                  </a:lnTo>
                  <a:lnTo>
                    <a:pt x="1597" y="223"/>
                  </a:lnTo>
                  <a:lnTo>
                    <a:pt x="1619" y="250"/>
                  </a:lnTo>
                  <a:lnTo>
                    <a:pt x="1634" y="283"/>
                  </a:lnTo>
                  <a:lnTo>
                    <a:pt x="1642" y="322"/>
                  </a:lnTo>
                  <a:lnTo>
                    <a:pt x="1644" y="366"/>
                  </a:lnTo>
                  <a:lnTo>
                    <a:pt x="1640" y="417"/>
                  </a:lnTo>
                  <a:lnTo>
                    <a:pt x="1630" y="472"/>
                  </a:lnTo>
                  <a:lnTo>
                    <a:pt x="1614" y="532"/>
                  </a:lnTo>
                  <a:lnTo>
                    <a:pt x="1591" y="596"/>
                  </a:lnTo>
                  <a:lnTo>
                    <a:pt x="1563" y="665"/>
                  </a:lnTo>
                  <a:lnTo>
                    <a:pt x="1529" y="738"/>
                  </a:lnTo>
                  <a:lnTo>
                    <a:pt x="1490" y="814"/>
                  </a:lnTo>
                  <a:lnTo>
                    <a:pt x="1445" y="893"/>
                  </a:lnTo>
                  <a:lnTo>
                    <a:pt x="1395" y="976"/>
                  </a:lnTo>
                  <a:lnTo>
                    <a:pt x="1340" y="1061"/>
                  </a:lnTo>
                  <a:lnTo>
                    <a:pt x="1279" y="1149"/>
                  </a:lnTo>
                  <a:lnTo>
                    <a:pt x="1214" y="1239"/>
                  </a:lnTo>
                  <a:lnTo>
                    <a:pt x="1143" y="1331"/>
                  </a:lnTo>
                  <a:lnTo>
                    <a:pt x="1231" y="1413"/>
                  </a:lnTo>
                  <a:lnTo>
                    <a:pt x="746" y="1586"/>
                  </a:lnTo>
                  <a:lnTo>
                    <a:pt x="858" y="1065"/>
                  </a:lnTo>
                  <a:lnTo>
                    <a:pt x="945" y="1146"/>
                  </a:lnTo>
                  <a:lnTo>
                    <a:pt x="1009" y="1063"/>
                  </a:lnTo>
                  <a:lnTo>
                    <a:pt x="1069" y="981"/>
                  </a:lnTo>
                  <a:lnTo>
                    <a:pt x="1126" y="901"/>
                  </a:lnTo>
                  <a:lnTo>
                    <a:pt x="1178" y="822"/>
                  </a:lnTo>
                  <a:lnTo>
                    <a:pt x="1226" y="745"/>
                  </a:lnTo>
                  <a:lnTo>
                    <a:pt x="1269" y="670"/>
                  </a:lnTo>
                  <a:lnTo>
                    <a:pt x="1309" y="598"/>
                  </a:lnTo>
                  <a:lnTo>
                    <a:pt x="1343" y="529"/>
                  </a:lnTo>
                  <a:lnTo>
                    <a:pt x="1373" y="463"/>
                  </a:lnTo>
                  <a:lnTo>
                    <a:pt x="1398" y="400"/>
                  </a:lnTo>
                  <a:lnTo>
                    <a:pt x="1418" y="340"/>
                  </a:lnTo>
                  <a:lnTo>
                    <a:pt x="1433" y="285"/>
                  </a:lnTo>
                  <a:lnTo>
                    <a:pt x="1442" y="233"/>
                  </a:lnTo>
                  <a:lnTo>
                    <a:pt x="1446" y="186"/>
                  </a:lnTo>
                  <a:lnTo>
                    <a:pt x="1403" y="193"/>
                  </a:lnTo>
                  <a:lnTo>
                    <a:pt x="1357" y="204"/>
                  </a:lnTo>
                  <a:lnTo>
                    <a:pt x="1307" y="220"/>
                  </a:lnTo>
                  <a:lnTo>
                    <a:pt x="1255" y="241"/>
                  </a:lnTo>
                  <a:lnTo>
                    <a:pt x="1200" y="266"/>
                  </a:lnTo>
                  <a:lnTo>
                    <a:pt x="1143" y="296"/>
                  </a:lnTo>
                  <a:lnTo>
                    <a:pt x="1083" y="329"/>
                  </a:lnTo>
                  <a:lnTo>
                    <a:pt x="1022" y="367"/>
                  </a:lnTo>
                  <a:lnTo>
                    <a:pt x="958" y="408"/>
                  </a:lnTo>
                  <a:lnTo>
                    <a:pt x="893" y="453"/>
                  </a:lnTo>
                  <a:lnTo>
                    <a:pt x="827" y="502"/>
                  </a:lnTo>
                  <a:lnTo>
                    <a:pt x="759" y="553"/>
                  </a:lnTo>
                  <a:lnTo>
                    <a:pt x="691" y="609"/>
                  </a:lnTo>
                  <a:lnTo>
                    <a:pt x="621" y="667"/>
                  </a:lnTo>
                  <a:lnTo>
                    <a:pt x="551" y="728"/>
                  </a:lnTo>
                  <a:lnTo>
                    <a:pt x="480" y="793"/>
                  </a:lnTo>
                  <a:lnTo>
                    <a:pt x="409" y="859"/>
                  </a:lnTo>
                  <a:lnTo>
                    <a:pt x="339" y="929"/>
                  </a:lnTo>
                  <a:lnTo>
                    <a:pt x="268" y="1001"/>
                  </a:lnTo>
                  <a:lnTo>
                    <a:pt x="198" y="1075"/>
                  </a:lnTo>
                  <a:lnTo>
                    <a:pt x="0" y="890"/>
                  </a:lnTo>
                  <a:close/>
                  <a:moveTo>
                    <a:pt x="1399" y="39"/>
                  </a:moveTo>
                  <a:lnTo>
                    <a:pt x="1421" y="66"/>
                  </a:lnTo>
                  <a:lnTo>
                    <a:pt x="1436" y="99"/>
                  </a:lnTo>
                  <a:lnTo>
                    <a:pt x="1445" y="139"/>
                  </a:lnTo>
                  <a:lnTo>
                    <a:pt x="1446" y="186"/>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0" name="Freeform 2367">
              <a:extLst>
                <a:ext uri="{FF2B5EF4-FFF2-40B4-BE49-F238E27FC236}">
                  <a16:creationId xmlns:a16="http://schemas.microsoft.com/office/drawing/2014/main" id="{0E514023-B5D9-378F-2E1D-A138F5B698A2}"/>
                </a:ext>
              </a:extLst>
            </p:cNvPr>
            <p:cNvSpPr>
              <a:spLocks/>
            </p:cNvSpPr>
            <p:nvPr/>
          </p:nvSpPr>
          <p:spPr bwMode="auto">
            <a:xfrm>
              <a:off x="7003" y="6565"/>
              <a:ext cx="2864" cy="824"/>
            </a:xfrm>
            <a:custGeom>
              <a:avLst/>
              <a:gdLst>
                <a:gd name="T0" fmla="+- 0 9655 6791"/>
                <a:gd name="T1" fmla="*/ T0 w 2864"/>
                <a:gd name="T2" fmla="+- 0 6325 6325"/>
                <a:gd name="T3" fmla="*/ 6325 h 824"/>
                <a:gd name="T4" fmla="+- 0 9605 6791"/>
                <a:gd name="T5" fmla="*/ T4 w 2864"/>
                <a:gd name="T6" fmla="+- 0 6325 6325"/>
                <a:gd name="T7" fmla="*/ 6325 h 824"/>
                <a:gd name="T8" fmla="+- 0 9605 6791"/>
                <a:gd name="T9" fmla="*/ T8 w 2864"/>
                <a:gd name="T10" fmla="+- 0 6355 6325"/>
                <a:gd name="T11" fmla="*/ 6355 h 824"/>
                <a:gd name="T12" fmla="+- 0 9625 6791"/>
                <a:gd name="T13" fmla="*/ T12 w 2864"/>
                <a:gd name="T14" fmla="+- 0 6355 6325"/>
                <a:gd name="T15" fmla="*/ 6355 h 824"/>
                <a:gd name="T16" fmla="+- 0 9625 6791"/>
                <a:gd name="T17" fmla="*/ T16 w 2864"/>
                <a:gd name="T18" fmla="+- 0 6385 6325"/>
                <a:gd name="T19" fmla="*/ 6385 h 824"/>
                <a:gd name="T20" fmla="+- 0 9625 6791"/>
                <a:gd name="T21" fmla="*/ T20 w 2864"/>
                <a:gd name="T22" fmla="+- 0 7088 6325"/>
                <a:gd name="T23" fmla="*/ 7088 h 824"/>
                <a:gd name="T24" fmla="+- 0 9625 6791"/>
                <a:gd name="T25" fmla="*/ T24 w 2864"/>
                <a:gd name="T26" fmla="+- 0 7089 6325"/>
                <a:gd name="T27" fmla="*/ 7089 h 824"/>
                <a:gd name="T28" fmla="+- 0 6851 6791"/>
                <a:gd name="T29" fmla="*/ T28 w 2864"/>
                <a:gd name="T30" fmla="+- 0 7089 6325"/>
                <a:gd name="T31" fmla="*/ 7089 h 824"/>
                <a:gd name="T32" fmla="+- 0 6851 6791"/>
                <a:gd name="T33" fmla="*/ T32 w 2864"/>
                <a:gd name="T34" fmla="+- 0 7088 6325"/>
                <a:gd name="T35" fmla="*/ 7088 h 824"/>
                <a:gd name="T36" fmla="+- 0 9595 6791"/>
                <a:gd name="T37" fmla="*/ T36 w 2864"/>
                <a:gd name="T38" fmla="+- 0 7088 6325"/>
                <a:gd name="T39" fmla="*/ 7088 h 824"/>
                <a:gd name="T40" fmla="+- 0 9625 6791"/>
                <a:gd name="T41" fmla="*/ T40 w 2864"/>
                <a:gd name="T42" fmla="+- 0 7088 6325"/>
                <a:gd name="T43" fmla="*/ 7088 h 824"/>
                <a:gd name="T44" fmla="+- 0 9625 6791"/>
                <a:gd name="T45" fmla="*/ T44 w 2864"/>
                <a:gd name="T46" fmla="+- 0 6385 6325"/>
                <a:gd name="T47" fmla="*/ 6385 h 824"/>
                <a:gd name="T48" fmla="+- 0 9595 6791"/>
                <a:gd name="T49" fmla="*/ T48 w 2864"/>
                <a:gd name="T50" fmla="+- 0 6385 6325"/>
                <a:gd name="T51" fmla="*/ 6385 h 824"/>
                <a:gd name="T52" fmla="+- 0 9595 6791"/>
                <a:gd name="T53" fmla="*/ T52 w 2864"/>
                <a:gd name="T54" fmla="+- 0 7078 6325"/>
                <a:gd name="T55" fmla="*/ 7078 h 824"/>
                <a:gd name="T56" fmla="+- 0 6851 6791"/>
                <a:gd name="T57" fmla="*/ T56 w 2864"/>
                <a:gd name="T58" fmla="+- 0 7078 6325"/>
                <a:gd name="T59" fmla="*/ 7078 h 824"/>
                <a:gd name="T60" fmla="+- 0 6821 6791"/>
                <a:gd name="T61" fmla="*/ T60 w 2864"/>
                <a:gd name="T62" fmla="+- 0 7078 6325"/>
                <a:gd name="T63" fmla="*/ 7078 h 824"/>
                <a:gd name="T64" fmla="+- 0 6821 6791"/>
                <a:gd name="T65" fmla="*/ T64 w 2864"/>
                <a:gd name="T66" fmla="+- 0 6355 6325"/>
                <a:gd name="T67" fmla="*/ 6355 h 824"/>
                <a:gd name="T68" fmla="+- 0 6801 6791"/>
                <a:gd name="T69" fmla="*/ T68 w 2864"/>
                <a:gd name="T70" fmla="+- 0 6355 6325"/>
                <a:gd name="T71" fmla="*/ 6355 h 824"/>
                <a:gd name="T72" fmla="+- 0 6801 6791"/>
                <a:gd name="T73" fmla="*/ T72 w 2864"/>
                <a:gd name="T74" fmla="+- 0 6325 6325"/>
                <a:gd name="T75" fmla="*/ 6325 h 824"/>
                <a:gd name="T76" fmla="+- 0 6791 6791"/>
                <a:gd name="T77" fmla="*/ T76 w 2864"/>
                <a:gd name="T78" fmla="+- 0 6325 6325"/>
                <a:gd name="T79" fmla="*/ 6325 h 824"/>
                <a:gd name="T80" fmla="+- 0 6791 6791"/>
                <a:gd name="T81" fmla="*/ T80 w 2864"/>
                <a:gd name="T82" fmla="+- 0 6355 6325"/>
                <a:gd name="T83" fmla="*/ 6355 h 824"/>
                <a:gd name="T84" fmla="+- 0 6791 6791"/>
                <a:gd name="T85" fmla="*/ T84 w 2864"/>
                <a:gd name="T86" fmla="+- 0 7078 6325"/>
                <a:gd name="T87" fmla="*/ 7078 h 824"/>
                <a:gd name="T88" fmla="+- 0 6791 6791"/>
                <a:gd name="T89" fmla="*/ T88 w 2864"/>
                <a:gd name="T90" fmla="+- 0 7119 6325"/>
                <a:gd name="T91" fmla="*/ 7119 h 824"/>
                <a:gd name="T92" fmla="+- 0 6791 6791"/>
                <a:gd name="T93" fmla="*/ T92 w 2864"/>
                <a:gd name="T94" fmla="+- 0 7149 6325"/>
                <a:gd name="T95" fmla="*/ 7149 h 824"/>
                <a:gd name="T96" fmla="+- 0 9655 6791"/>
                <a:gd name="T97" fmla="*/ T96 w 2864"/>
                <a:gd name="T98" fmla="+- 0 7149 6325"/>
                <a:gd name="T99" fmla="*/ 7149 h 824"/>
                <a:gd name="T100" fmla="+- 0 9655 6791"/>
                <a:gd name="T101" fmla="*/ T100 w 2864"/>
                <a:gd name="T102" fmla="+- 0 7119 6325"/>
                <a:gd name="T103" fmla="*/ 7119 h 824"/>
                <a:gd name="T104" fmla="+- 0 9625 6791"/>
                <a:gd name="T105" fmla="*/ T104 w 2864"/>
                <a:gd name="T106" fmla="+- 0 7119 6325"/>
                <a:gd name="T107" fmla="*/ 7119 h 824"/>
                <a:gd name="T108" fmla="+- 0 9625 6791"/>
                <a:gd name="T109" fmla="*/ T108 w 2864"/>
                <a:gd name="T110" fmla="+- 0 7118 6325"/>
                <a:gd name="T111" fmla="*/ 7118 h 824"/>
                <a:gd name="T112" fmla="+- 0 9655 6791"/>
                <a:gd name="T113" fmla="*/ T112 w 2864"/>
                <a:gd name="T114" fmla="+- 0 7118 6325"/>
                <a:gd name="T115" fmla="*/ 7118 h 824"/>
                <a:gd name="T116" fmla="+- 0 9655 6791"/>
                <a:gd name="T117" fmla="*/ T116 w 2864"/>
                <a:gd name="T118" fmla="+- 0 6355 6325"/>
                <a:gd name="T119" fmla="*/ 6355 h 824"/>
                <a:gd name="T120" fmla="+- 0 9655 6791"/>
                <a:gd name="T121" fmla="*/ T120 w 2864"/>
                <a:gd name="T122" fmla="+- 0 6325 6325"/>
                <a:gd name="T123" fmla="*/ 6325 h 82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2864" h="824">
                  <a:moveTo>
                    <a:pt x="2864" y="0"/>
                  </a:moveTo>
                  <a:lnTo>
                    <a:pt x="2814" y="0"/>
                  </a:lnTo>
                  <a:lnTo>
                    <a:pt x="2814" y="30"/>
                  </a:lnTo>
                  <a:lnTo>
                    <a:pt x="2834" y="30"/>
                  </a:lnTo>
                  <a:lnTo>
                    <a:pt x="2834" y="60"/>
                  </a:lnTo>
                  <a:lnTo>
                    <a:pt x="2834" y="763"/>
                  </a:lnTo>
                  <a:lnTo>
                    <a:pt x="2834" y="764"/>
                  </a:lnTo>
                  <a:lnTo>
                    <a:pt x="60" y="764"/>
                  </a:lnTo>
                  <a:lnTo>
                    <a:pt x="60" y="763"/>
                  </a:lnTo>
                  <a:lnTo>
                    <a:pt x="2804" y="763"/>
                  </a:lnTo>
                  <a:lnTo>
                    <a:pt x="2834" y="763"/>
                  </a:lnTo>
                  <a:lnTo>
                    <a:pt x="2834" y="60"/>
                  </a:lnTo>
                  <a:lnTo>
                    <a:pt x="2804" y="60"/>
                  </a:lnTo>
                  <a:lnTo>
                    <a:pt x="2804" y="753"/>
                  </a:lnTo>
                  <a:lnTo>
                    <a:pt x="60" y="753"/>
                  </a:lnTo>
                  <a:lnTo>
                    <a:pt x="30" y="753"/>
                  </a:lnTo>
                  <a:lnTo>
                    <a:pt x="30" y="30"/>
                  </a:lnTo>
                  <a:lnTo>
                    <a:pt x="10" y="30"/>
                  </a:lnTo>
                  <a:lnTo>
                    <a:pt x="10" y="0"/>
                  </a:lnTo>
                  <a:lnTo>
                    <a:pt x="0" y="0"/>
                  </a:lnTo>
                  <a:lnTo>
                    <a:pt x="0" y="30"/>
                  </a:lnTo>
                  <a:lnTo>
                    <a:pt x="0" y="753"/>
                  </a:lnTo>
                  <a:lnTo>
                    <a:pt x="0" y="794"/>
                  </a:lnTo>
                  <a:lnTo>
                    <a:pt x="0" y="824"/>
                  </a:lnTo>
                  <a:lnTo>
                    <a:pt x="2864" y="824"/>
                  </a:lnTo>
                  <a:lnTo>
                    <a:pt x="2864" y="794"/>
                  </a:lnTo>
                  <a:lnTo>
                    <a:pt x="2834" y="794"/>
                  </a:lnTo>
                  <a:lnTo>
                    <a:pt x="2834" y="793"/>
                  </a:lnTo>
                  <a:lnTo>
                    <a:pt x="2864" y="793"/>
                  </a:lnTo>
                  <a:lnTo>
                    <a:pt x="2864" y="30"/>
                  </a:lnTo>
                  <a:lnTo>
                    <a:pt x="2864"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1" name="Rectangle 80">
              <a:extLst>
                <a:ext uri="{FF2B5EF4-FFF2-40B4-BE49-F238E27FC236}">
                  <a16:creationId xmlns:a16="http://schemas.microsoft.com/office/drawing/2014/main" id="{7C3E3587-E246-2DEF-A5CB-516B10C2030D}"/>
                </a:ext>
              </a:extLst>
            </p:cNvPr>
            <p:cNvSpPr>
              <a:spLocks noChangeArrowheads="1"/>
            </p:cNvSpPr>
            <p:nvPr/>
          </p:nvSpPr>
          <p:spPr bwMode="auto">
            <a:xfrm>
              <a:off x="7068" y="6693"/>
              <a:ext cx="2804" cy="763"/>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82" name="Rectangle 81">
              <a:extLst>
                <a:ext uri="{FF2B5EF4-FFF2-40B4-BE49-F238E27FC236}">
                  <a16:creationId xmlns:a16="http://schemas.microsoft.com/office/drawing/2014/main" id="{458798F8-15CF-BB0A-08C5-4E046C6EE0ED}"/>
                </a:ext>
              </a:extLst>
            </p:cNvPr>
            <p:cNvSpPr>
              <a:spLocks noChangeArrowheads="1"/>
            </p:cNvSpPr>
            <p:nvPr/>
          </p:nvSpPr>
          <p:spPr bwMode="auto">
            <a:xfrm>
              <a:off x="6951" y="6660"/>
              <a:ext cx="2804" cy="763"/>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3" name="AutoShape 2364">
              <a:extLst>
                <a:ext uri="{FF2B5EF4-FFF2-40B4-BE49-F238E27FC236}">
                  <a16:creationId xmlns:a16="http://schemas.microsoft.com/office/drawing/2014/main" id="{30454F9F-9D91-E9A3-EB79-48039FBBCF4F}"/>
                </a:ext>
              </a:extLst>
            </p:cNvPr>
            <p:cNvSpPr>
              <a:spLocks/>
            </p:cNvSpPr>
            <p:nvPr/>
          </p:nvSpPr>
          <p:spPr bwMode="auto">
            <a:xfrm>
              <a:off x="9681" y="6223"/>
              <a:ext cx="1587" cy="1533"/>
            </a:xfrm>
            <a:custGeom>
              <a:avLst/>
              <a:gdLst>
                <a:gd name="T0" fmla="+- 0 10312 9681"/>
                <a:gd name="T1" fmla="*/ T0 w 1587"/>
                <a:gd name="T2" fmla="+- 0 7756 6223"/>
                <a:gd name="T3" fmla="*/ 7756 h 1533"/>
                <a:gd name="T4" fmla="+- 0 10718 9681"/>
                <a:gd name="T5" fmla="*/ T4 w 1587"/>
                <a:gd name="T6" fmla="+- 0 7503 6223"/>
                <a:gd name="T7" fmla="*/ 7503 h 1533"/>
                <a:gd name="T8" fmla="+- 0 10867 9681"/>
                <a:gd name="T9" fmla="*/ T8 w 1587"/>
                <a:gd name="T10" fmla="+- 0 7312 6223"/>
                <a:gd name="T11" fmla="*/ 7312 h 1533"/>
                <a:gd name="T12" fmla="+- 0 10458 9681"/>
                <a:gd name="T13" fmla="*/ T12 w 1587"/>
                <a:gd name="T14" fmla="+- 0 7260 6223"/>
                <a:gd name="T15" fmla="*/ 7260 h 1533"/>
                <a:gd name="T16" fmla="+- 0 10915 9681"/>
                <a:gd name="T17" fmla="*/ T16 w 1587"/>
                <a:gd name="T18" fmla="+- 0 6226 6223"/>
                <a:gd name="T19" fmla="*/ 6226 h 1533"/>
                <a:gd name="T20" fmla="+- 0 10831 9681"/>
                <a:gd name="T21" fmla="*/ T20 w 1587"/>
                <a:gd name="T22" fmla="+- 0 6249 6223"/>
                <a:gd name="T23" fmla="*/ 6249 h 1533"/>
                <a:gd name="T24" fmla="+- 0 10731 9681"/>
                <a:gd name="T25" fmla="*/ T24 w 1587"/>
                <a:gd name="T26" fmla="+- 0 6293 6223"/>
                <a:gd name="T27" fmla="*/ 6293 h 1533"/>
                <a:gd name="T28" fmla="+- 0 10618 9681"/>
                <a:gd name="T29" fmla="*/ T28 w 1587"/>
                <a:gd name="T30" fmla="+- 0 6356 6223"/>
                <a:gd name="T31" fmla="*/ 6356 h 1533"/>
                <a:gd name="T32" fmla="+- 0 10494 9681"/>
                <a:gd name="T33" fmla="*/ T32 w 1587"/>
                <a:gd name="T34" fmla="+- 0 6439 6223"/>
                <a:gd name="T35" fmla="*/ 6439 h 1533"/>
                <a:gd name="T36" fmla="+- 0 10359 9681"/>
                <a:gd name="T37" fmla="*/ T36 w 1587"/>
                <a:gd name="T38" fmla="+- 0 6538 6223"/>
                <a:gd name="T39" fmla="*/ 6538 h 1533"/>
                <a:gd name="T40" fmla="+- 0 10217 9681"/>
                <a:gd name="T41" fmla="*/ T40 w 1587"/>
                <a:gd name="T42" fmla="+- 0 6654 6223"/>
                <a:gd name="T43" fmla="*/ 6654 h 1533"/>
                <a:gd name="T44" fmla="+- 0 10068 9681"/>
                <a:gd name="T45" fmla="*/ T44 w 1587"/>
                <a:gd name="T46" fmla="+- 0 6785 6223"/>
                <a:gd name="T47" fmla="*/ 6785 h 1533"/>
                <a:gd name="T48" fmla="+- 0 9915 9681"/>
                <a:gd name="T49" fmla="*/ T48 w 1587"/>
                <a:gd name="T50" fmla="+- 0 6929 6223"/>
                <a:gd name="T51" fmla="*/ 6929 h 1533"/>
                <a:gd name="T52" fmla="+- 0 9759 9681"/>
                <a:gd name="T53" fmla="*/ T52 w 1587"/>
                <a:gd name="T54" fmla="+- 0 7085 6223"/>
                <a:gd name="T55" fmla="*/ 7085 h 1533"/>
                <a:gd name="T56" fmla="+- 0 9887 9681"/>
                <a:gd name="T57" fmla="*/ T56 w 1587"/>
                <a:gd name="T58" fmla="+- 0 7359 6223"/>
                <a:gd name="T59" fmla="*/ 7359 h 1533"/>
                <a:gd name="T60" fmla="+- 0 10025 9681"/>
                <a:gd name="T61" fmla="*/ T60 w 1587"/>
                <a:gd name="T62" fmla="+- 0 7215 6223"/>
                <a:gd name="T63" fmla="*/ 7215 h 1533"/>
                <a:gd name="T64" fmla="+- 0 10163 9681"/>
                <a:gd name="T65" fmla="*/ T64 w 1587"/>
                <a:gd name="T66" fmla="+- 0 7079 6223"/>
                <a:gd name="T67" fmla="*/ 7079 h 1533"/>
                <a:gd name="T68" fmla="+- 0 10299 9681"/>
                <a:gd name="T69" fmla="*/ T68 w 1587"/>
                <a:gd name="T70" fmla="+- 0 6953 6223"/>
                <a:gd name="T71" fmla="*/ 6953 h 1533"/>
                <a:gd name="T72" fmla="+- 0 10433 9681"/>
                <a:gd name="T73" fmla="*/ T72 w 1587"/>
                <a:gd name="T74" fmla="+- 0 6837 6223"/>
                <a:gd name="T75" fmla="*/ 6837 h 1533"/>
                <a:gd name="T76" fmla="+- 0 10562 9681"/>
                <a:gd name="T77" fmla="*/ T76 w 1587"/>
                <a:gd name="T78" fmla="+- 0 6732 6223"/>
                <a:gd name="T79" fmla="*/ 6732 h 1533"/>
                <a:gd name="T80" fmla="+- 0 10685 9681"/>
                <a:gd name="T81" fmla="*/ T80 w 1587"/>
                <a:gd name="T82" fmla="+- 0 6640 6223"/>
                <a:gd name="T83" fmla="*/ 6640 h 1533"/>
                <a:gd name="T84" fmla="+- 0 10801 9681"/>
                <a:gd name="T85" fmla="*/ T84 w 1587"/>
                <a:gd name="T86" fmla="+- 0 6563 6223"/>
                <a:gd name="T87" fmla="*/ 6563 h 1533"/>
                <a:gd name="T88" fmla="+- 0 10907 9681"/>
                <a:gd name="T89" fmla="*/ T88 w 1587"/>
                <a:gd name="T90" fmla="+- 0 6500 6223"/>
                <a:gd name="T91" fmla="*/ 6500 h 1533"/>
                <a:gd name="T92" fmla="+- 0 11004 9681"/>
                <a:gd name="T93" fmla="*/ T92 w 1587"/>
                <a:gd name="T94" fmla="+- 0 6454 6223"/>
                <a:gd name="T95" fmla="*/ 6454 h 1533"/>
                <a:gd name="T96" fmla="+- 0 11232 9681"/>
                <a:gd name="T97" fmla="*/ T96 w 1587"/>
                <a:gd name="T98" fmla="+- 0 6437 6223"/>
                <a:gd name="T99" fmla="*/ 6437 h 1533"/>
                <a:gd name="T100" fmla="+- 0 11009 9681"/>
                <a:gd name="T101" fmla="*/ T100 w 1587"/>
                <a:gd name="T102" fmla="+- 0 6235 6223"/>
                <a:gd name="T103" fmla="*/ 6235 h 1533"/>
                <a:gd name="T104" fmla="+- 0 10951 9681"/>
                <a:gd name="T105" fmla="*/ T104 w 1587"/>
                <a:gd name="T106" fmla="+- 0 6223 6223"/>
                <a:gd name="T107" fmla="*/ 6223 h 1533"/>
                <a:gd name="T108" fmla="+- 0 11048 9681"/>
                <a:gd name="T109" fmla="*/ T108 w 1587"/>
                <a:gd name="T110" fmla="+- 0 6437 6223"/>
                <a:gd name="T111" fmla="*/ 6437 h 1533"/>
                <a:gd name="T112" fmla="+- 0 11013 9681"/>
                <a:gd name="T113" fmla="*/ T112 w 1587"/>
                <a:gd name="T114" fmla="+- 0 6538 6223"/>
                <a:gd name="T115" fmla="*/ 6538 h 1533"/>
                <a:gd name="T116" fmla="+- 0 10959 9681"/>
                <a:gd name="T117" fmla="*/ T116 w 1587"/>
                <a:gd name="T118" fmla="+- 0 6655 6223"/>
                <a:gd name="T119" fmla="*/ 6655 h 1533"/>
                <a:gd name="T120" fmla="+- 0 10888 9681"/>
                <a:gd name="T121" fmla="*/ T120 w 1587"/>
                <a:gd name="T122" fmla="+- 0 6784 6223"/>
                <a:gd name="T123" fmla="*/ 6784 h 1533"/>
                <a:gd name="T124" fmla="+- 0 10799 9681"/>
                <a:gd name="T125" fmla="*/ T124 w 1587"/>
                <a:gd name="T126" fmla="+- 0 6924 6223"/>
                <a:gd name="T127" fmla="*/ 6924 h 1533"/>
                <a:gd name="T128" fmla="+- 0 10695 9681"/>
                <a:gd name="T129" fmla="*/ T128 w 1587"/>
                <a:gd name="T130" fmla="+- 0 7074 6223"/>
                <a:gd name="T131" fmla="*/ 7074 h 1533"/>
                <a:gd name="T132" fmla="+- 0 10577 9681"/>
                <a:gd name="T133" fmla="*/ T132 w 1587"/>
                <a:gd name="T134" fmla="+- 0 7231 6223"/>
                <a:gd name="T135" fmla="*/ 7231 h 1533"/>
                <a:gd name="T136" fmla="+- 0 10867 9681"/>
                <a:gd name="T137" fmla="*/ T136 w 1587"/>
                <a:gd name="T138" fmla="+- 0 7312 6223"/>
                <a:gd name="T139" fmla="*/ 7312 h 1533"/>
                <a:gd name="T140" fmla="+- 0 10994 9681"/>
                <a:gd name="T141" fmla="*/ T140 w 1587"/>
                <a:gd name="T142" fmla="+- 0 7132 6223"/>
                <a:gd name="T143" fmla="*/ 7132 h 1533"/>
                <a:gd name="T144" fmla="+- 0 11099 9681"/>
                <a:gd name="T145" fmla="*/ T144 w 1587"/>
                <a:gd name="T146" fmla="+- 0 6966 6223"/>
                <a:gd name="T147" fmla="*/ 6966 h 1533"/>
                <a:gd name="T148" fmla="+- 0 11180 9681"/>
                <a:gd name="T149" fmla="*/ T148 w 1587"/>
                <a:gd name="T150" fmla="+- 0 6817 6223"/>
                <a:gd name="T151" fmla="*/ 6817 h 1533"/>
                <a:gd name="T152" fmla="+- 0 11235 9681"/>
                <a:gd name="T153" fmla="*/ T152 w 1587"/>
                <a:gd name="T154" fmla="+- 0 6687 6223"/>
                <a:gd name="T155" fmla="*/ 6687 h 1533"/>
                <a:gd name="T156" fmla="+- 0 11264 9681"/>
                <a:gd name="T157" fmla="*/ T156 w 1587"/>
                <a:gd name="T158" fmla="+- 0 6579 6223"/>
                <a:gd name="T159" fmla="*/ 6579 h 1533"/>
                <a:gd name="T160" fmla="+- 0 11265 9681"/>
                <a:gd name="T161" fmla="*/ T160 w 1587"/>
                <a:gd name="T162" fmla="+- 0 6496 6223"/>
                <a:gd name="T163" fmla="*/ 6496 h 1533"/>
                <a:gd name="T164" fmla="+- 0 11236 9681"/>
                <a:gd name="T165" fmla="*/ T164 w 1587"/>
                <a:gd name="T166" fmla="+- 0 6441 6223"/>
                <a:gd name="T167" fmla="*/ 6441 h 153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587" h="1533">
                  <a:moveTo>
                    <a:pt x="777" y="1037"/>
                  </a:moveTo>
                  <a:lnTo>
                    <a:pt x="631" y="1533"/>
                  </a:lnTo>
                  <a:lnTo>
                    <a:pt x="1092" y="1331"/>
                  </a:lnTo>
                  <a:lnTo>
                    <a:pt x="1037" y="1280"/>
                  </a:lnTo>
                  <a:lnTo>
                    <a:pt x="1114" y="1183"/>
                  </a:lnTo>
                  <a:lnTo>
                    <a:pt x="1186" y="1089"/>
                  </a:lnTo>
                  <a:lnTo>
                    <a:pt x="832" y="1089"/>
                  </a:lnTo>
                  <a:lnTo>
                    <a:pt x="777" y="1037"/>
                  </a:lnTo>
                  <a:close/>
                  <a:moveTo>
                    <a:pt x="1270" y="0"/>
                  </a:moveTo>
                  <a:lnTo>
                    <a:pt x="1234" y="3"/>
                  </a:lnTo>
                  <a:lnTo>
                    <a:pt x="1194" y="12"/>
                  </a:lnTo>
                  <a:lnTo>
                    <a:pt x="1150" y="26"/>
                  </a:lnTo>
                  <a:lnTo>
                    <a:pt x="1102" y="45"/>
                  </a:lnTo>
                  <a:lnTo>
                    <a:pt x="1050" y="70"/>
                  </a:lnTo>
                  <a:lnTo>
                    <a:pt x="995" y="99"/>
                  </a:lnTo>
                  <a:lnTo>
                    <a:pt x="937" y="133"/>
                  </a:lnTo>
                  <a:lnTo>
                    <a:pt x="876" y="172"/>
                  </a:lnTo>
                  <a:lnTo>
                    <a:pt x="813" y="216"/>
                  </a:lnTo>
                  <a:lnTo>
                    <a:pt x="746" y="263"/>
                  </a:lnTo>
                  <a:lnTo>
                    <a:pt x="678" y="315"/>
                  </a:lnTo>
                  <a:lnTo>
                    <a:pt x="608" y="371"/>
                  </a:lnTo>
                  <a:lnTo>
                    <a:pt x="536" y="431"/>
                  </a:lnTo>
                  <a:lnTo>
                    <a:pt x="462" y="494"/>
                  </a:lnTo>
                  <a:lnTo>
                    <a:pt x="387" y="562"/>
                  </a:lnTo>
                  <a:lnTo>
                    <a:pt x="311" y="632"/>
                  </a:lnTo>
                  <a:lnTo>
                    <a:pt x="234" y="706"/>
                  </a:lnTo>
                  <a:lnTo>
                    <a:pt x="156" y="783"/>
                  </a:lnTo>
                  <a:lnTo>
                    <a:pt x="78" y="862"/>
                  </a:lnTo>
                  <a:lnTo>
                    <a:pt x="0" y="945"/>
                  </a:lnTo>
                  <a:lnTo>
                    <a:pt x="206" y="1136"/>
                  </a:lnTo>
                  <a:lnTo>
                    <a:pt x="275" y="1063"/>
                  </a:lnTo>
                  <a:lnTo>
                    <a:pt x="344" y="992"/>
                  </a:lnTo>
                  <a:lnTo>
                    <a:pt x="413" y="923"/>
                  </a:lnTo>
                  <a:lnTo>
                    <a:pt x="482" y="856"/>
                  </a:lnTo>
                  <a:lnTo>
                    <a:pt x="550" y="792"/>
                  </a:lnTo>
                  <a:lnTo>
                    <a:pt x="618" y="730"/>
                  </a:lnTo>
                  <a:lnTo>
                    <a:pt x="686" y="670"/>
                  </a:lnTo>
                  <a:lnTo>
                    <a:pt x="752" y="614"/>
                  </a:lnTo>
                  <a:lnTo>
                    <a:pt x="817" y="560"/>
                  </a:lnTo>
                  <a:lnTo>
                    <a:pt x="881" y="509"/>
                  </a:lnTo>
                  <a:lnTo>
                    <a:pt x="943" y="461"/>
                  </a:lnTo>
                  <a:lnTo>
                    <a:pt x="1004" y="417"/>
                  </a:lnTo>
                  <a:lnTo>
                    <a:pt x="1063" y="377"/>
                  </a:lnTo>
                  <a:lnTo>
                    <a:pt x="1120" y="340"/>
                  </a:lnTo>
                  <a:lnTo>
                    <a:pt x="1174" y="306"/>
                  </a:lnTo>
                  <a:lnTo>
                    <a:pt x="1226" y="277"/>
                  </a:lnTo>
                  <a:lnTo>
                    <a:pt x="1276" y="252"/>
                  </a:lnTo>
                  <a:lnTo>
                    <a:pt x="1323" y="231"/>
                  </a:lnTo>
                  <a:lnTo>
                    <a:pt x="1367" y="214"/>
                  </a:lnTo>
                  <a:lnTo>
                    <a:pt x="1551" y="214"/>
                  </a:lnTo>
                  <a:lnTo>
                    <a:pt x="1349" y="26"/>
                  </a:lnTo>
                  <a:lnTo>
                    <a:pt x="1328" y="12"/>
                  </a:lnTo>
                  <a:lnTo>
                    <a:pt x="1301" y="3"/>
                  </a:lnTo>
                  <a:lnTo>
                    <a:pt x="1270" y="0"/>
                  </a:lnTo>
                  <a:close/>
                  <a:moveTo>
                    <a:pt x="1551" y="214"/>
                  </a:moveTo>
                  <a:lnTo>
                    <a:pt x="1367" y="214"/>
                  </a:lnTo>
                  <a:lnTo>
                    <a:pt x="1352" y="263"/>
                  </a:lnTo>
                  <a:lnTo>
                    <a:pt x="1332" y="315"/>
                  </a:lnTo>
                  <a:lnTo>
                    <a:pt x="1308" y="372"/>
                  </a:lnTo>
                  <a:lnTo>
                    <a:pt x="1278" y="432"/>
                  </a:lnTo>
                  <a:lnTo>
                    <a:pt x="1245" y="495"/>
                  </a:lnTo>
                  <a:lnTo>
                    <a:pt x="1207" y="561"/>
                  </a:lnTo>
                  <a:lnTo>
                    <a:pt x="1165" y="630"/>
                  </a:lnTo>
                  <a:lnTo>
                    <a:pt x="1118" y="701"/>
                  </a:lnTo>
                  <a:lnTo>
                    <a:pt x="1068" y="775"/>
                  </a:lnTo>
                  <a:lnTo>
                    <a:pt x="1014" y="851"/>
                  </a:lnTo>
                  <a:lnTo>
                    <a:pt x="957" y="929"/>
                  </a:lnTo>
                  <a:lnTo>
                    <a:pt x="896" y="1008"/>
                  </a:lnTo>
                  <a:lnTo>
                    <a:pt x="832" y="1089"/>
                  </a:lnTo>
                  <a:lnTo>
                    <a:pt x="1186" y="1089"/>
                  </a:lnTo>
                  <a:lnTo>
                    <a:pt x="1252" y="998"/>
                  </a:lnTo>
                  <a:lnTo>
                    <a:pt x="1313" y="909"/>
                  </a:lnTo>
                  <a:lnTo>
                    <a:pt x="1369" y="824"/>
                  </a:lnTo>
                  <a:lnTo>
                    <a:pt x="1418" y="743"/>
                  </a:lnTo>
                  <a:lnTo>
                    <a:pt x="1461" y="666"/>
                  </a:lnTo>
                  <a:lnTo>
                    <a:pt x="1499" y="594"/>
                  </a:lnTo>
                  <a:lnTo>
                    <a:pt x="1530" y="526"/>
                  </a:lnTo>
                  <a:lnTo>
                    <a:pt x="1554" y="464"/>
                  </a:lnTo>
                  <a:lnTo>
                    <a:pt x="1572" y="407"/>
                  </a:lnTo>
                  <a:lnTo>
                    <a:pt x="1583" y="356"/>
                  </a:lnTo>
                  <a:lnTo>
                    <a:pt x="1587" y="312"/>
                  </a:lnTo>
                  <a:lnTo>
                    <a:pt x="1584" y="273"/>
                  </a:lnTo>
                  <a:lnTo>
                    <a:pt x="1573" y="242"/>
                  </a:lnTo>
                  <a:lnTo>
                    <a:pt x="1555" y="218"/>
                  </a:lnTo>
                  <a:lnTo>
                    <a:pt x="1551" y="214"/>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4" name="Freeform 2363">
              <a:extLst>
                <a:ext uri="{FF2B5EF4-FFF2-40B4-BE49-F238E27FC236}">
                  <a16:creationId xmlns:a16="http://schemas.microsoft.com/office/drawing/2014/main" id="{B30029BA-654E-9895-A183-440EC099E0FE}"/>
                </a:ext>
              </a:extLst>
            </p:cNvPr>
            <p:cNvSpPr>
              <a:spLocks/>
            </p:cNvSpPr>
            <p:nvPr/>
          </p:nvSpPr>
          <p:spPr bwMode="auto">
            <a:xfrm>
              <a:off x="9681" y="6223"/>
              <a:ext cx="1381" cy="1137"/>
            </a:xfrm>
            <a:custGeom>
              <a:avLst/>
              <a:gdLst>
                <a:gd name="T0" fmla="+- 0 10951 9681"/>
                <a:gd name="T1" fmla="*/ T0 w 1381"/>
                <a:gd name="T2" fmla="+- 0 6223 6223"/>
                <a:gd name="T3" fmla="*/ 6223 h 1137"/>
                <a:gd name="T4" fmla="+- 0 10875 9681"/>
                <a:gd name="T5" fmla="*/ T4 w 1381"/>
                <a:gd name="T6" fmla="+- 0 6235 6223"/>
                <a:gd name="T7" fmla="*/ 6235 h 1137"/>
                <a:gd name="T8" fmla="+- 0 10783 9681"/>
                <a:gd name="T9" fmla="*/ T8 w 1381"/>
                <a:gd name="T10" fmla="+- 0 6268 6223"/>
                <a:gd name="T11" fmla="*/ 6268 h 1137"/>
                <a:gd name="T12" fmla="+- 0 10676 9681"/>
                <a:gd name="T13" fmla="*/ T12 w 1381"/>
                <a:gd name="T14" fmla="+- 0 6322 6223"/>
                <a:gd name="T15" fmla="*/ 6322 h 1137"/>
                <a:gd name="T16" fmla="+- 0 10618 9681"/>
                <a:gd name="T17" fmla="*/ T16 w 1381"/>
                <a:gd name="T18" fmla="+- 0 6356 6223"/>
                <a:gd name="T19" fmla="*/ 6356 h 1137"/>
                <a:gd name="T20" fmla="+- 0 10557 9681"/>
                <a:gd name="T21" fmla="*/ T20 w 1381"/>
                <a:gd name="T22" fmla="+- 0 6395 6223"/>
                <a:gd name="T23" fmla="*/ 6395 h 1137"/>
                <a:gd name="T24" fmla="+- 0 10494 9681"/>
                <a:gd name="T25" fmla="*/ T24 w 1381"/>
                <a:gd name="T26" fmla="+- 0 6439 6223"/>
                <a:gd name="T27" fmla="*/ 6439 h 1137"/>
                <a:gd name="T28" fmla="+- 0 10427 9681"/>
                <a:gd name="T29" fmla="*/ T28 w 1381"/>
                <a:gd name="T30" fmla="+- 0 6486 6223"/>
                <a:gd name="T31" fmla="*/ 6486 h 1137"/>
                <a:gd name="T32" fmla="+- 0 10359 9681"/>
                <a:gd name="T33" fmla="*/ T32 w 1381"/>
                <a:gd name="T34" fmla="+- 0 6538 6223"/>
                <a:gd name="T35" fmla="*/ 6538 h 1137"/>
                <a:gd name="T36" fmla="+- 0 10289 9681"/>
                <a:gd name="T37" fmla="*/ T36 w 1381"/>
                <a:gd name="T38" fmla="+- 0 6594 6223"/>
                <a:gd name="T39" fmla="*/ 6594 h 1137"/>
                <a:gd name="T40" fmla="+- 0 10217 9681"/>
                <a:gd name="T41" fmla="*/ T40 w 1381"/>
                <a:gd name="T42" fmla="+- 0 6654 6223"/>
                <a:gd name="T43" fmla="*/ 6654 h 1137"/>
                <a:gd name="T44" fmla="+- 0 10143 9681"/>
                <a:gd name="T45" fmla="*/ T44 w 1381"/>
                <a:gd name="T46" fmla="+- 0 6717 6223"/>
                <a:gd name="T47" fmla="*/ 6717 h 1137"/>
                <a:gd name="T48" fmla="+- 0 10068 9681"/>
                <a:gd name="T49" fmla="*/ T48 w 1381"/>
                <a:gd name="T50" fmla="+- 0 6785 6223"/>
                <a:gd name="T51" fmla="*/ 6785 h 1137"/>
                <a:gd name="T52" fmla="+- 0 9992 9681"/>
                <a:gd name="T53" fmla="*/ T52 w 1381"/>
                <a:gd name="T54" fmla="+- 0 6855 6223"/>
                <a:gd name="T55" fmla="*/ 6855 h 1137"/>
                <a:gd name="T56" fmla="+- 0 9915 9681"/>
                <a:gd name="T57" fmla="*/ T56 w 1381"/>
                <a:gd name="T58" fmla="+- 0 6929 6223"/>
                <a:gd name="T59" fmla="*/ 6929 h 1137"/>
                <a:gd name="T60" fmla="+- 0 9837 9681"/>
                <a:gd name="T61" fmla="*/ T60 w 1381"/>
                <a:gd name="T62" fmla="+- 0 7006 6223"/>
                <a:gd name="T63" fmla="*/ 7006 h 1137"/>
                <a:gd name="T64" fmla="+- 0 9759 9681"/>
                <a:gd name="T65" fmla="*/ T64 w 1381"/>
                <a:gd name="T66" fmla="+- 0 7085 6223"/>
                <a:gd name="T67" fmla="*/ 7085 h 1137"/>
                <a:gd name="T68" fmla="+- 0 9681 9681"/>
                <a:gd name="T69" fmla="*/ T68 w 1381"/>
                <a:gd name="T70" fmla="+- 0 7168 6223"/>
                <a:gd name="T71" fmla="*/ 7168 h 1137"/>
                <a:gd name="T72" fmla="+- 0 9887 9681"/>
                <a:gd name="T73" fmla="*/ T72 w 1381"/>
                <a:gd name="T74" fmla="+- 0 7359 6223"/>
                <a:gd name="T75" fmla="*/ 7359 h 1137"/>
                <a:gd name="T76" fmla="+- 0 9956 9681"/>
                <a:gd name="T77" fmla="*/ T76 w 1381"/>
                <a:gd name="T78" fmla="+- 0 7286 6223"/>
                <a:gd name="T79" fmla="*/ 7286 h 1137"/>
                <a:gd name="T80" fmla="+- 0 10025 9681"/>
                <a:gd name="T81" fmla="*/ T80 w 1381"/>
                <a:gd name="T82" fmla="+- 0 7215 6223"/>
                <a:gd name="T83" fmla="*/ 7215 h 1137"/>
                <a:gd name="T84" fmla="+- 0 10094 9681"/>
                <a:gd name="T85" fmla="*/ T84 w 1381"/>
                <a:gd name="T86" fmla="+- 0 7146 6223"/>
                <a:gd name="T87" fmla="*/ 7146 h 1137"/>
                <a:gd name="T88" fmla="+- 0 10163 9681"/>
                <a:gd name="T89" fmla="*/ T88 w 1381"/>
                <a:gd name="T90" fmla="+- 0 7079 6223"/>
                <a:gd name="T91" fmla="*/ 7079 h 1137"/>
                <a:gd name="T92" fmla="+- 0 10231 9681"/>
                <a:gd name="T93" fmla="*/ T92 w 1381"/>
                <a:gd name="T94" fmla="+- 0 7015 6223"/>
                <a:gd name="T95" fmla="*/ 7015 h 1137"/>
                <a:gd name="T96" fmla="+- 0 10299 9681"/>
                <a:gd name="T97" fmla="*/ T96 w 1381"/>
                <a:gd name="T98" fmla="+- 0 6953 6223"/>
                <a:gd name="T99" fmla="*/ 6953 h 1137"/>
                <a:gd name="T100" fmla="+- 0 10367 9681"/>
                <a:gd name="T101" fmla="*/ T100 w 1381"/>
                <a:gd name="T102" fmla="+- 0 6893 6223"/>
                <a:gd name="T103" fmla="*/ 6893 h 1137"/>
                <a:gd name="T104" fmla="+- 0 10433 9681"/>
                <a:gd name="T105" fmla="*/ T104 w 1381"/>
                <a:gd name="T106" fmla="+- 0 6837 6223"/>
                <a:gd name="T107" fmla="*/ 6837 h 1137"/>
                <a:gd name="T108" fmla="+- 0 10498 9681"/>
                <a:gd name="T109" fmla="*/ T108 w 1381"/>
                <a:gd name="T110" fmla="+- 0 6783 6223"/>
                <a:gd name="T111" fmla="*/ 6783 h 1137"/>
                <a:gd name="T112" fmla="+- 0 10562 9681"/>
                <a:gd name="T113" fmla="*/ T112 w 1381"/>
                <a:gd name="T114" fmla="+- 0 6732 6223"/>
                <a:gd name="T115" fmla="*/ 6732 h 1137"/>
                <a:gd name="T116" fmla="+- 0 10624 9681"/>
                <a:gd name="T117" fmla="*/ T116 w 1381"/>
                <a:gd name="T118" fmla="+- 0 6684 6223"/>
                <a:gd name="T119" fmla="*/ 6684 h 1137"/>
                <a:gd name="T120" fmla="+- 0 10685 9681"/>
                <a:gd name="T121" fmla="*/ T120 w 1381"/>
                <a:gd name="T122" fmla="+- 0 6640 6223"/>
                <a:gd name="T123" fmla="*/ 6640 h 1137"/>
                <a:gd name="T124" fmla="+- 0 10744 9681"/>
                <a:gd name="T125" fmla="*/ T124 w 1381"/>
                <a:gd name="T126" fmla="+- 0 6600 6223"/>
                <a:gd name="T127" fmla="*/ 6600 h 1137"/>
                <a:gd name="T128" fmla="+- 0 10801 9681"/>
                <a:gd name="T129" fmla="*/ T128 w 1381"/>
                <a:gd name="T130" fmla="+- 0 6563 6223"/>
                <a:gd name="T131" fmla="*/ 6563 h 1137"/>
                <a:gd name="T132" fmla="+- 0 10855 9681"/>
                <a:gd name="T133" fmla="*/ T132 w 1381"/>
                <a:gd name="T134" fmla="+- 0 6529 6223"/>
                <a:gd name="T135" fmla="*/ 6529 h 1137"/>
                <a:gd name="T136" fmla="+- 0 10957 9681"/>
                <a:gd name="T137" fmla="*/ T136 w 1381"/>
                <a:gd name="T138" fmla="+- 0 6475 6223"/>
                <a:gd name="T139" fmla="*/ 6475 h 1137"/>
                <a:gd name="T140" fmla="+- 0 11048 9681"/>
                <a:gd name="T141" fmla="*/ T140 w 1381"/>
                <a:gd name="T142" fmla="+- 0 6437 6223"/>
                <a:gd name="T143" fmla="*/ 6437 h 1137"/>
                <a:gd name="T144" fmla="+- 0 11060 9681"/>
                <a:gd name="T145" fmla="*/ T144 w 1381"/>
                <a:gd name="T146" fmla="+- 0 6374 6223"/>
                <a:gd name="T147" fmla="*/ 6374 h 1137"/>
                <a:gd name="T148" fmla="+- 0 11051 9681"/>
                <a:gd name="T149" fmla="*/ T148 w 1381"/>
                <a:gd name="T150" fmla="+- 0 6280 6223"/>
                <a:gd name="T151" fmla="*/ 6280 h 1137"/>
                <a:gd name="T152" fmla="+- 0 11009 9681"/>
                <a:gd name="T153" fmla="*/ T152 w 1381"/>
                <a:gd name="T154" fmla="+- 0 6235 6223"/>
                <a:gd name="T155" fmla="*/ 6235 h 1137"/>
                <a:gd name="T156" fmla="+- 0 10982 9681"/>
                <a:gd name="T157" fmla="*/ T156 w 1381"/>
                <a:gd name="T158" fmla="+- 0 6226 6223"/>
                <a:gd name="T159" fmla="*/ 6226 h 1137"/>
                <a:gd name="T160" fmla="+- 0 10951 9681"/>
                <a:gd name="T161" fmla="*/ T160 w 1381"/>
                <a:gd name="T162" fmla="+- 0 6223 6223"/>
                <a:gd name="T163" fmla="*/ 6223 h 113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Lst>
              <a:rect l="0" t="0" r="r" b="b"/>
              <a:pathLst>
                <a:path w="1381" h="1137">
                  <a:moveTo>
                    <a:pt x="1270" y="0"/>
                  </a:moveTo>
                  <a:lnTo>
                    <a:pt x="1194" y="12"/>
                  </a:lnTo>
                  <a:lnTo>
                    <a:pt x="1102" y="45"/>
                  </a:lnTo>
                  <a:lnTo>
                    <a:pt x="995" y="99"/>
                  </a:lnTo>
                  <a:lnTo>
                    <a:pt x="937" y="133"/>
                  </a:lnTo>
                  <a:lnTo>
                    <a:pt x="876" y="172"/>
                  </a:lnTo>
                  <a:lnTo>
                    <a:pt x="813" y="216"/>
                  </a:lnTo>
                  <a:lnTo>
                    <a:pt x="746" y="263"/>
                  </a:lnTo>
                  <a:lnTo>
                    <a:pt x="678" y="315"/>
                  </a:lnTo>
                  <a:lnTo>
                    <a:pt x="608" y="371"/>
                  </a:lnTo>
                  <a:lnTo>
                    <a:pt x="536" y="431"/>
                  </a:lnTo>
                  <a:lnTo>
                    <a:pt x="462" y="494"/>
                  </a:lnTo>
                  <a:lnTo>
                    <a:pt x="387" y="562"/>
                  </a:lnTo>
                  <a:lnTo>
                    <a:pt x="311" y="632"/>
                  </a:lnTo>
                  <a:lnTo>
                    <a:pt x="234" y="706"/>
                  </a:lnTo>
                  <a:lnTo>
                    <a:pt x="156" y="783"/>
                  </a:lnTo>
                  <a:lnTo>
                    <a:pt x="78" y="862"/>
                  </a:lnTo>
                  <a:lnTo>
                    <a:pt x="0" y="945"/>
                  </a:lnTo>
                  <a:lnTo>
                    <a:pt x="206" y="1136"/>
                  </a:lnTo>
                  <a:lnTo>
                    <a:pt x="275" y="1063"/>
                  </a:lnTo>
                  <a:lnTo>
                    <a:pt x="344" y="992"/>
                  </a:lnTo>
                  <a:lnTo>
                    <a:pt x="413" y="923"/>
                  </a:lnTo>
                  <a:lnTo>
                    <a:pt x="482" y="856"/>
                  </a:lnTo>
                  <a:lnTo>
                    <a:pt x="550" y="792"/>
                  </a:lnTo>
                  <a:lnTo>
                    <a:pt x="618" y="730"/>
                  </a:lnTo>
                  <a:lnTo>
                    <a:pt x="686" y="670"/>
                  </a:lnTo>
                  <a:lnTo>
                    <a:pt x="752" y="614"/>
                  </a:lnTo>
                  <a:lnTo>
                    <a:pt x="817" y="560"/>
                  </a:lnTo>
                  <a:lnTo>
                    <a:pt x="881" y="509"/>
                  </a:lnTo>
                  <a:lnTo>
                    <a:pt x="943" y="461"/>
                  </a:lnTo>
                  <a:lnTo>
                    <a:pt x="1004" y="417"/>
                  </a:lnTo>
                  <a:lnTo>
                    <a:pt x="1063" y="377"/>
                  </a:lnTo>
                  <a:lnTo>
                    <a:pt x="1120" y="340"/>
                  </a:lnTo>
                  <a:lnTo>
                    <a:pt x="1174" y="306"/>
                  </a:lnTo>
                  <a:lnTo>
                    <a:pt x="1276" y="252"/>
                  </a:lnTo>
                  <a:lnTo>
                    <a:pt x="1367" y="214"/>
                  </a:lnTo>
                  <a:lnTo>
                    <a:pt x="1379" y="151"/>
                  </a:lnTo>
                  <a:lnTo>
                    <a:pt x="1370" y="57"/>
                  </a:lnTo>
                  <a:lnTo>
                    <a:pt x="1328" y="12"/>
                  </a:lnTo>
                  <a:lnTo>
                    <a:pt x="1301" y="3"/>
                  </a:lnTo>
                  <a:lnTo>
                    <a:pt x="1270" y="0"/>
                  </a:lnTo>
                  <a:close/>
                </a:path>
              </a:pathLst>
            </a:custGeom>
            <a:solidFill>
              <a:srgbClr val="CDCD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5" name="AutoShape 2362">
              <a:extLst>
                <a:ext uri="{FF2B5EF4-FFF2-40B4-BE49-F238E27FC236}">
                  <a16:creationId xmlns:a16="http://schemas.microsoft.com/office/drawing/2014/main" id="{A4E86327-3893-EABF-BF35-8BB03BD80819}"/>
                </a:ext>
              </a:extLst>
            </p:cNvPr>
            <p:cNvSpPr>
              <a:spLocks/>
            </p:cNvSpPr>
            <p:nvPr/>
          </p:nvSpPr>
          <p:spPr bwMode="auto">
            <a:xfrm>
              <a:off x="9681" y="6223"/>
              <a:ext cx="1587" cy="1533"/>
            </a:xfrm>
            <a:custGeom>
              <a:avLst/>
              <a:gdLst>
                <a:gd name="T0" fmla="+- 0 9759 9681"/>
                <a:gd name="T1" fmla="*/ T0 w 1587"/>
                <a:gd name="T2" fmla="+- 0 7085 6223"/>
                <a:gd name="T3" fmla="*/ 7085 h 1533"/>
                <a:gd name="T4" fmla="+- 0 9915 9681"/>
                <a:gd name="T5" fmla="*/ T4 w 1587"/>
                <a:gd name="T6" fmla="+- 0 6929 6223"/>
                <a:gd name="T7" fmla="*/ 6929 h 1533"/>
                <a:gd name="T8" fmla="+- 0 10068 9681"/>
                <a:gd name="T9" fmla="*/ T8 w 1587"/>
                <a:gd name="T10" fmla="+- 0 6785 6223"/>
                <a:gd name="T11" fmla="*/ 6785 h 1533"/>
                <a:gd name="T12" fmla="+- 0 10217 9681"/>
                <a:gd name="T13" fmla="*/ T12 w 1587"/>
                <a:gd name="T14" fmla="+- 0 6654 6223"/>
                <a:gd name="T15" fmla="*/ 6654 h 1533"/>
                <a:gd name="T16" fmla="+- 0 10359 9681"/>
                <a:gd name="T17" fmla="*/ T16 w 1587"/>
                <a:gd name="T18" fmla="+- 0 6538 6223"/>
                <a:gd name="T19" fmla="*/ 6538 h 1533"/>
                <a:gd name="T20" fmla="+- 0 10494 9681"/>
                <a:gd name="T21" fmla="*/ T20 w 1587"/>
                <a:gd name="T22" fmla="+- 0 6439 6223"/>
                <a:gd name="T23" fmla="*/ 6439 h 1533"/>
                <a:gd name="T24" fmla="+- 0 10618 9681"/>
                <a:gd name="T25" fmla="*/ T24 w 1587"/>
                <a:gd name="T26" fmla="+- 0 6356 6223"/>
                <a:gd name="T27" fmla="*/ 6356 h 1533"/>
                <a:gd name="T28" fmla="+- 0 10731 9681"/>
                <a:gd name="T29" fmla="*/ T28 w 1587"/>
                <a:gd name="T30" fmla="+- 0 6293 6223"/>
                <a:gd name="T31" fmla="*/ 6293 h 1533"/>
                <a:gd name="T32" fmla="+- 0 10831 9681"/>
                <a:gd name="T33" fmla="*/ T32 w 1587"/>
                <a:gd name="T34" fmla="+- 0 6249 6223"/>
                <a:gd name="T35" fmla="*/ 6249 h 1533"/>
                <a:gd name="T36" fmla="+- 0 10915 9681"/>
                <a:gd name="T37" fmla="*/ T36 w 1587"/>
                <a:gd name="T38" fmla="+- 0 6226 6223"/>
                <a:gd name="T39" fmla="*/ 6226 h 1533"/>
                <a:gd name="T40" fmla="+- 0 10982 9681"/>
                <a:gd name="T41" fmla="*/ T40 w 1587"/>
                <a:gd name="T42" fmla="+- 0 6226 6223"/>
                <a:gd name="T43" fmla="*/ 6226 h 1533"/>
                <a:gd name="T44" fmla="+- 0 11030 9681"/>
                <a:gd name="T45" fmla="*/ T44 w 1587"/>
                <a:gd name="T46" fmla="+- 0 6249 6223"/>
                <a:gd name="T47" fmla="*/ 6249 h 1533"/>
                <a:gd name="T48" fmla="+- 0 11254 9681"/>
                <a:gd name="T49" fmla="*/ T48 w 1587"/>
                <a:gd name="T50" fmla="+- 0 6465 6223"/>
                <a:gd name="T51" fmla="*/ 6465 h 1533"/>
                <a:gd name="T52" fmla="+- 0 11268 9681"/>
                <a:gd name="T53" fmla="*/ T52 w 1587"/>
                <a:gd name="T54" fmla="+- 0 6535 6223"/>
                <a:gd name="T55" fmla="*/ 6535 h 1533"/>
                <a:gd name="T56" fmla="+- 0 11253 9681"/>
                <a:gd name="T57" fmla="*/ T56 w 1587"/>
                <a:gd name="T58" fmla="+- 0 6630 6223"/>
                <a:gd name="T59" fmla="*/ 6630 h 1533"/>
                <a:gd name="T60" fmla="+- 0 11211 9681"/>
                <a:gd name="T61" fmla="*/ T60 w 1587"/>
                <a:gd name="T62" fmla="+- 0 6749 6223"/>
                <a:gd name="T63" fmla="*/ 6749 h 1533"/>
                <a:gd name="T64" fmla="+- 0 11142 9681"/>
                <a:gd name="T65" fmla="*/ T64 w 1587"/>
                <a:gd name="T66" fmla="+- 0 6889 6223"/>
                <a:gd name="T67" fmla="*/ 6889 h 1533"/>
                <a:gd name="T68" fmla="+- 0 11050 9681"/>
                <a:gd name="T69" fmla="*/ T68 w 1587"/>
                <a:gd name="T70" fmla="+- 0 7047 6223"/>
                <a:gd name="T71" fmla="*/ 7047 h 1533"/>
                <a:gd name="T72" fmla="+- 0 10933 9681"/>
                <a:gd name="T73" fmla="*/ T72 w 1587"/>
                <a:gd name="T74" fmla="+- 0 7221 6223"/>
                <a:gd name="T75" fmla="*/ 7221 h 1533"/>
                <a:gd name="T76" fmla="+- 0 10795 9681"/>
                <a:gd name="T77" fmla="*/ T76 w 1587"/>
                <a:gd name="T78" fmla="+- 0 7406 6223"/>
                <a:gd name="T79" fmla="*/ 7406 h 1533"/>
                <a:gd name="T80" fmla="+- 0 10773 9681"/>
                <a:gd name="T81" fmla="*/ T80 w 1587"/>
                <a:gd name="T82" fmla="+- 0 7554 6223"/>
                <a:gd name="T83" fmla="*/ 7554 h 1533"/>
                <a:gd name="T84" fmla="+- 0 10458 9681"/>
                <a:gd name="T85" fmla="*/ T84 w 1587"/>
                <a:gd name="T86" fmla="+- 0 7260 6223"/>
                <a:gd name="T87" fmla="*/ 7260 h 1533"/>
                <a:gd name="T88" fmla="+- 0 10577 9681"/>
                <a:gd name="T89" fmla="*/ T88 w 1587"/>
                <a:gd name="T90" fmla="+- 0 7231 6223"/>
                <a:gd name="T91" fmla="*/ 7231 h 1533"/>
                <a:gd name="T92" fmla="+- 0 10695 9681"/>
                <a:gd name="T93" fmla="*/ T92 w 1587"/>
                <a:gd name="T94" fmla="+- 0 7074 6223"/>
                <a:gd name="T95" fmla="*/ 7074 h 1533"/>
                <a:gd name="T96" fmla="+- 0 10799 9681"/>
                <a:gd name="T97" fmla="*/ T96 w 1587"/>
                <a:gd name="T98" fmla="+- 0 6924 6223"/>
                <a:gd name="T99" fmla="*/ 6924 h 1533"/>
                <a:gd name="T100" fmla="+- 0 10888 9681"/>
                <a:gd name="T101" fmla="*/ T100 w 1587"/>
                <a:gd name="T102" fmla="+- 0 6784 6223"/>
                <a:gd name="T103" fmla="*/ 6784 h 1533"/>
                <a:gd name="T104" fmla="+- 0 10959 9681"/>
                <a:gd name="T105" fmla="*/ T104 w 1587"/>
                <a:gd name="T106" fmla="+- 0 6655 6223"/>
                <a:gd name="T107" fmla="*/ 6655 h 1533"/>
                <a:gd name="T108" fmla="+- 0 11013 9681"/>
                <a:gd name="T109" fmla="*/ T108 w 1587"/>
                <a:gd name="T110" fmla="+- 0 6538 6223"/>
                <a:gd name="T111" fmla="*/ 6538 h 1533"/>
                <a:gd name="T112" fmla="+- 0 11048 9681"/>
                <a:gd name="T113" fmla="*/ T112 w 1587"/>
                <a:gd name="T114" fmla="+- 0 6437 6223"/>
                <a:gd name="T115" fmla="*/ 6437 h 1533"/>
                <a:gd name="T116" fmla="+- 0 11004 9681"/>
                <a:gd name="T117" fmla="*/ T116 w 1587"/>
                <a:gd name="T118" fmla="+- 0 6454 6223"/>
                <a:gd name="T119" fmla="*/ 6454 h 1533"/>
                <a:gd name="T120" fmla="+- 0 10907 9681"/>
                <a:gd name="T121" fmla="*/ T120 w 1587"/>
                <a:gd name="T122" fmla="+- 0 6500 6223"/>
                <a:gd name="T123" fmla="*/ 6500 h 1533"/>
                <a:gd name="T124" fmla="+- 0 10801 9681"/>
                <a:gd name="T125" fmla="*/ T124 w 1587"/>
                <a:gd name="T126" fmla="+- 0 6563 6223"/>
                <a:gd name="T127" fmla="*/ 6563 h 1533"/>
                <a:gd name="T128" fmla="+- 0 10685 9681"/>
                <a:gd name="T129" fmla="*/ T128 w 1587"/>
                <a:gd name="T130" fmla="+- 0 6640 6223"/>
                <a:gd name="T131" fmla="*/ 6640 h 1533"/>
                <a:gd name="T132" fmla="+- 0 10562 9681"/>
                <a:gd name="T133" fmla="*/ T132 w 1587"/>
                <a:gd name="T134" fmla="+- 0 6732 6223"/>
                <a:gd name="T135" fmla="*/ 6732 h 1533"/>
                <a:gd name="T136" fmla="+- 0 10433 9681"/>
                <a:gd name="T137" fmla="*/ T136 w 1587"/>
                <a:gd name="T138" fmla="+- 0 6837 6223"/>
                <a:gd name="T139" fmla="*/ 6837 h 1533"/>
                <a:gd name="T140" fmla="+- 0 10299 9681"/>
                <a:gd name="T141" fmla="*/ T140 w 1587"/>
                <a:gd name="T142" fmla="+- 0 6953 6223"/>
                <a:gd name="T143" fmla="*/ 6953 h 1533"/>
                <a:gd name="T144" fmla="+- 0 10163 9681"/>
                <a:gd name="T145" fmla="*/ T144 w 1587"/>
                <a:gd name="T146" fmla="+- 0 7079 6223"/>
                <a:gd name="T147" fmla="*/ 7079 h 1533"/>
                <a:gd name="T148" fmla="+- 0 10025 9681"/>
                <a:gd name="T149" fmla="*/ T148 w 1587"/>
                <a:gd name="T150" fmla="+- 0 7215 6223"/>
                <a:gd name="T151" fmla="*/ 7215 h 1533"/>
                <a:gd name="T152" fmla="+- 0 9887 9681"/>
                <a:gd name="T153" fmla="*/ T152 w 1587"/>
                <a:gd name="T154" fmla="+- 0 7359 6223"/>
                <a:gd name="T155" fmla="*/ 7359 h 1533"/>
                <a:gd name="T156" fmla="+- 0 11030 9681"/>
                <a:gd name="T157" fmla="*/ T156 w 1587"/>
                <a:gd name="T158" fmla="+- 0 6249 6223"/>
                <a:gd name="T159" fmla="*/ 6249 h 1533"/>
                <a:gd name="T160" fmla="+- 0 11061 9681"/>
                <a:gd name="T161" fmla="*/ T160 w 1587"/>
                <a:gd name="T162" fmla="+- 0 6321 6223"/>
                <a:gd name="T163" fmla="*/ 6321 h 1533"/>
                <a:gd name="T164" fmla="+- 0 11048 9681"/>
                <a:gd name="T165" fmla="*/ T164 w 1587"/>
                <a:gd name="T166" fmla="+- 0 6437 6223"/>
                <a:gd name="T167" fmla="*/ 6437 h 153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Lst>
              <a:rect l="0" t="0" r="r" b="b"/>
              <a:pathLst>
                <a:path w="1587" h="1533">
                  <a:moveTo>
                    <a:pt x="0" y="945"/>
                  </a:moveTo>
                  <a:lnTo>
                    <a:pt x="78" y="862"/>
                  </a:lnTo>
                  <a:lnTo>
                    <a:pt x="156" y="783"/>
                  </a:lnTo>
                  <a:lnTo>
                    <a:pt x="234" y="706"/>
                  </a:lnTo>
                  <a:lnTo>
                    <a:pt x="311" y="632"/>
                  </a:lnTo>
                  <a:lnTo>
                    <a:pt x="387" y="562"/>
                  </a:lnTo>
                  <a:lnTo>
                    <a:pt x="462" y="494"/>
                  </a:lnTo>
                  <a:lnTo>
                    <a:pt x="536" y="431"/>
                  </a:lnTo>
                  <a:lnTo>
                    <a:pt x="608" y="371"/>
                  </a:lnTo>
                  <a:lnTo>
                    <a:pt x="678" y="315"/>
                  </a:lnTo>
                  <a:lnTo>
                    <a:pt x="746" y="263"/>
                  </a:lnTo>
                  <a:lnTo>
                    <a:pt x="813" y="216"/>
                  </a:lnTo>
                  <a:lnTo>
                    <a:pt x="876" y="172"/>
                  </a:lnTo>
                  <a:lnTo>
                    <a:pt x="937" y="133"/>
                  </a:lnTo>
                  <a:lnTo>
                    <a:pt x="995" y="99"/>
                  </a:lnTo>
                  <a:lnTo>
                    <a:pt x="1050" y="70"/>
                  </a:lnTo>
                  <a:lnTo>
                    <a:pt x="1102" y="45"/>
                  </a:lnTo>
                  <a:lnTo>
                    <a:pt x="1150" y="26"/>
                  </a:lnTo>
                  <a:lnTo>
                    <a:pt x="1194" y="12"/>
                  </a:lnTo>
                  <a:lnTo>
                    <a:pt x="1234" y="3"/>
                  </a:lnTo>
                  <a:lnTo>
                    <a:pt x="1270" y="0"/>
                  </a:lnTo>
                  <a:lnTo>
                    <a:pt x="1301" y="3"/>
                  </a:lnTo>
                  <a:lnTo>
                    <a:pt x="1328" y="12"/>
                  </a:lnTo>
                  <a:lnTo>
                    <a:pt x="1349" y="26"/>
                  </a:lnTo>
                  <a:lnTo>
                    <a:pt x="1555" y="218"/>
                  </a:lnTo>
                  <a:lnTo>
                    <a:pt x="1573" y="242"/>
                  </a:lnTo>
                  <a:lnTo>
                    <a:pt x="1584" y="273"/>
                  </a:lnTo>
                  <a:lnTo>
                    <a:pt x="1587" y="312"/>
                  </a:lnTo>
                  <a:lnTo>
                    <a:pt x="1583" y="356"/>
                  </a:lnTo>
                  <a:lnTo>
                    <a:pt x="1572" y="407"/>
                  </a:lnTo>
                  <a:lnTo>
                    <a:pt x="1554" y="464"/>
                  </a:lnTo>
                  <a:lnTo>
                    <a:pt x="1530" y="526"/>
                  </a:lnTo>
                  <a:lnTo>
                    <a:pt x="1499" y="594"/>
                  </a:lnTo>
                  <a:lnTo>
                    <a:pt x="1461" y="666"/>
                  </a:lnTo>
                  <a:lnTo>
                    <a:pt x="1418" y="743"/>
                  </a:lnTo>
                  <a:lnTo>
                    <a:pt x="1369" y="824"/>
                  </a:lnTo>
                  <a:lnTo>
                    <a:pt x="1313" y="909"/>
                  </a:lnTo>
                  <a:lnTo>
                    <a:pt x="1252" y="998"/>
                  </a:lnTo>
                  <a:lnTo>
                    <a:pt x="1186" y="1089"/>
                  </a:lnTo>
                  <a:lnTo>
                    <a:pt x="1114" y="1183"/>
                  </a:lnTo>
                  <a:lnTo>
                    <a:pt x="1037" y="1280"/>
                  </a:lnTo>
                  <a:lnTo>
                    <a:pt x="1092" y="1331"/>
                  </a:lnTo>
                  <a:lnTo>
                    <a:pt x="631" y="1533"/>
                  </a:lnTo>
                  <a:lnTo>
                    <a:pt x="777" y="1037"/>
                  </a:lnTo>
                  <a:lnTo>
                    <a:pt x="832" y="1089"/>
                  </a:lnTo>
                  <a:lnTo>
                    <a:pt x="896" y="1008"/>
                  </a:lnTo>
                  <a:lnTo>
                    <a:pt x="957" y="929"/>
                  </a:lnTo>
                  <a:lnTo>
                    <a:pt x="1014" y="851"/>
                  </a:lnTo>
                  <a:lnTo>
                    <a:pt x="1068" y="775"/>
                  </a:lnTo>
                  <a:lnTo>
                    <a:pt x="1118" y="701"/>
                  </a:lnTo>
                  <a:lnTo>
                    <a:pt x="1165" y="630"/>
                  </a:lnTo>
                  <a:lnTo>
                    <a:pt x="1207" y="561"/>
                  </a:lnTo>
                  <a:lnTo>
                    <a:pt x="1245" y="495"/>
                  </a:lnTo>
                  <a:lnTo>
                    <a:pt x="1278" y="432"/>
                  </a:lnTo>
                  <a:lnTo>
                    <a:pt x="1308" y="372"/>
                  </a:lnTo>
                  <a:lnTo>
                    <a:pt x="1332" y="315"/>
                  </a:lnTo>
                  <a:lnTo>
                    <a:pt x="1352" y="263"/>
                  </a:lnTo>
                  <a:lnTo>
                    <a:pt x="1367" y="214"/>
                  </a:lnTo>
                  <a:lnTo>
                    <a:pt x="1323" y="231"/>
                  </a:lnTo>
                  <a:lnTo>
                    <a:pt x="1276" y="252"/>
                  </a:lnTo>
                  <a:lnTo>
                    <a:pt x="1226" y="277"/>
                  </a:lnTo>
                  <a:lnTo>
                    <a:pt x="1174" y="306"/>
                  </a:lnTo>
                  <a:lnTo>
                    <a:pt x="1120" y="340"/>
                  </a:lnTo>
                  <a:lnTo>
                    <a:pt x="1063" y="377"/>
                  </a:lnTo>
                  <a:lnTo>
                    <a:pt x="1004" y="417"/>
                  </a:lnTo>
                  <a:lnTo>
                    <a:pt x="943" y="461"/>
                  </a:lnTo>
                  <a:lnTo>
                    <a:pt x="881" y="509"/>
                  </a:lnTo>
                  <a:lnTo>
                    <a:pt x="817" y="560"/>
                  </a:lnTo>
                  <a:lnTo>
                    <a:pt x="752" y="614"/>
                  </a:lnTo>
                  <a:lnTo>
                    <a:pt x="686" y="670"/>
                  </a:lnTo>
                  <a:lnTo>
                    <a:pt x="618" y="730"/>
                  </a:lnTo>
                  <a:lnTo>
                    <a:pt x="550" y="792"/>
                  </a:lnTo>
                  <a:lnTo>
                    <a:pt x="482" y="856"/>
                  </a:lnTo>
                  <a:lnTo>
                    <a:pt x="413" y="923"/>
                  </a:lnTo>
                  <a:lnTo>
                    <a:pt x="344" y="992"/>
                  </a:lnTo>
                  <a:lnTo>
                    <a:pt x="275" y="1063"/>
                  </a:lnTo>
                  <a:lnTo>
                    <a:pt x="206" y="1136"/>
                  </a:lnTo>
                  <a:lnTo>
                    <a:pt x="0" y="945"/>
                  </a:lnTo>
                  <a:close/>
                  <a:moveTo>
                    <a:pt x="1349" y="26"/>
                  </a:moveTo>
                  <a:lnTo>
                    <a:pt x="1370" y="57"/>
                  </a:lnTo>
                  <a:lnTo>
                    <a:pt x="1380" y="98"/>
                  </a:lnTo>
                  <a:lnTo>
                    <a:pt x="1379" y="151"/>
                  </a:lnTo>
                  <a:lnTo>
                    <a:pt x="1367" y="21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6" name="Freeform 2361">
              <a:extLst>
                <a:ext uri="{FF2B5EF4-FFF2-40B4-BE49-F238E27FC236}">
                  <a16:creationId xmlns:a16="http://schemas.microsoft.com/office/drawing/2014/main" id="{8DFBD550-6377-CF94-195F-D34B8E1666BD}"/>
                </a:ext>
              </a:extLst>
            </p:cNvPr>
            <p:cNvSpPr>
              <a:spLocks/>
            </p:cNvSpPr>
            <p:nvPr/>
          </p:nvSpPr>
          <p:spPr bwMode="auto">
            <a:xfrm>
              <a:off x="8585" y="4856"/>
              <a:ext cx="1611" cy="1523"/>
            </a:xfrm>
            <a:custGeom>
              <a:avLst/>
              <a:gdLst>
                <a:gd name="T0" fmla="+- 0 9677 8585"/>
                <a:gd name="T1" fmla="*/ T0 w 1611"/>
                <a:gd name="T2" fmla="+- 0 4872 4856"/>
                <a:gd name="T3" fmla="*/ 4872 h 1523"/>
                <a:gd name="T4" fmla="+- 0 9512 8585"/>
                <a:gd name="T5" fmla="*/ T4 w 1611"/>
                <a:gd name="T6" fmla="+- 0 4936 4856"/>
                <a:gd name="T7" fmla="*/ 4936 h 1523"/>
                <a:gd name="T8" fmla="+- 0 9387 8585"/>
                <a:gd name="T9" fmla="*/ T8 w 1611"/>
                <a:gd name="T10" fmla="+- 0 5004 4856"/>
                <a:gd name="T11" fmla="*/ 5004 h 1523"/>
                <a:gd name="T12" fmla="+- 0 9253 8585"/>
                <a:gd name="T13" fmla="*/ T12 w 1611"/>
                <a:gd name="T14" fmla="+- 0 5091 4856"/>
                <a:gd name="T15" fmla="*/ 5091 h 1523"/>
                <a:gd name="T16" fmla="+- 0 9111 8585"/>
                <a:gd name="T17" fmla="*/ T16 w 1611"/>
                <a:gd name="T18" fmla="+- 0 5195 4856"/>
                <a:gd name="T19" fmla="*/ 5195 h 1523"/>
                <a:gd name="T20" fmla="+- 0 8963 8585"/>
                <a:gd name="T21" fmla="*/ T20 w 1611"/>
                <a:gd name="T22" fmla="+- 0 5315 4856"/>
                <a:gd name="T23" fmla="*/ 5315 h 1523"/>
                <a:gd name="T24" fmla="+- 0 8813 8585"/>
                <a:gd name="T25" fmla="*/ T24 w 1611"/>
                <a:gd name="T26" fmla="+- 0 5451 4856"/>
                <a:gd name="T27" fmla="*/ 5451 h 1523"/>
                <a:gd name="T28" fmla="+- 0 8661 8585"/>
                <a:gd name="T29" fmla="*/ T28 w 1611"/>
                <a:gd name="T30" fmla="+- 0 5601 4856"/>
                <a:gd name="T31" fmla="*/ 5601 h 1523"/>
                <a:gd name="T32" fmla="+- 0 8830 8585"/>
                <a:gd name="T33" fmla="*/ T32 w 1611"/>
                <a:gd name="T34" fmla="+- 0 5908 4856"/>
                <a:gd name="T35" fmla="*/ 5908 h 1523"/>
                <a:gd name="T36" fmla="+- 0 8965 8585"/>
                <a:gd name="T37" fmla="*/ T36 w 1611"/>
                <a:gd name="T38" fmla="+- 0 5768 4856"/>
                <a:gd name="T39" fmla="*/ 5768 h 1523"/>
                <a:gd name="T40" fmla="+- 0 9102 8585"/>
                <a:gd name="T41" fmla="*/ T40 w 1611"/>
                <a:gd name="T42" fmla="+- 0 5638 4856"/>
                <a:gd name="T43" fmla="*/ 5638 h 1523"/>
                <a:gd name="T44" fmla="+- 0 9238 8585"/>
                <a:gd name="T45" fmla="*/ T44 w 1611"/>
                <a:gd name="T46" fmla="+- 0 5518 4856"/>
                <a:gd name="T47" fmla="*/ 5518 h 1523"/>
                <a:gd name="T48" fmla="+- 0 9371 8585"/>
                <a:gd name="T49" fmla="*/ T48 w 1611"/>
                <a:gd name="T50" fmla="+- 0 5410 4856"/>
                <a:gd name="T51" fmla="*/ 5410 h 1523"/>
                <a:gd name="T52" fmla="+- 0 9501 8585"/>
                <a:gd name="T53" fmla="*/ T52 w 1611"/>
                <a:gd name="T54" fmla="+- 0 5316 4856"/>
                <a:gd name="T55" fmla="*/ 5316 h 1523"/>
                <a:gd name="T56" fmla="+- 0 9625 8585"/>
                <a:gd name="T57" fmla="*/ T56 w 1611"/>
                <a:gd name="T58" fmla="+- 0 5236 4856"/>
                <a:gd name="T59" fmla="*/ 5236 h 1523"/>
                <a:gd name="T60" fmla="+- 0 9742 8585"/>
                <a:gd name="T61" fmla="*/ T60 w 1611"/>
                <a:gd name="T62" fmla="+- 0 5171 4856"/>
                <a:gd name="T63" fmla="*/ 5171 h 1523"/>
                <a:gd name="T64" fmla="+- 0 9899 8585"/>
                <a:gd name="T65" fmla="*/ T64 w 1611"/>
                <a:gd name="T66" fmla="+- 0 5107 4856"/>
                <a:gd name="T67" fmla="*/ 5107 h 1523"/>
                <a:gd name="T68" fmla="+- 0 9936 8585"/>
                <a:gd name="T69" fmla="*/ T68 w 1611"/>
                <a:gd name="T70" fmla="+- 0 5148 4856"/>
                <a:gd name="T71" fmla="*/ 5148 h 1523"/>
                <a:gd name="T72" fmla="+- 0 9872 8585"/>
                <a:gd name="T73" fmla="*/ T72 w 1611"/>
                <a:gd name="T74" fmla="+- 0 5331 4856"/>
                <a:gd name="T75" fmla="*/ 5331 h 1523"/>
                <a:gd name="T76" fmla="+- 0 9804 8585"/>
                <a:gd name="T77" fmla="*/ T76 w 1611"/>
                <a:gd name="T78" fmla="+- 0 5470 4856"/>
                <a:gd name="T79" fmla="*/ 5470 h 1523"/>
                <a:gd name="T80" fmla="+- 0 9717 8585"/>
                <a:gd name="T81" fmla="*/ T80 w 1611"/>
                <a:gd name="T82" fmla="+- 0 5619 4856"/>
                <a:gd name="T83" fmla="*/ 5619 h 1523"/>
                <a:gd name="T84" fmla="+- 0 9612 8585"/>
                <a:gd name="T85" fmla="*/ T84 w 1611"/>
                <a:gd name="T86" fmla="+- 0 5777 4856"/>
                <a:gd name="T87" fmla="*/ 5777 h 1523"/>
                <a:gd name="T88" fmla="+- 0 9491 8585"/>
                <a:gd name="T89" fmla="*/ T88 w 1611"/>
                <a:gd name="T90" fmla="+- 0 5940 4856"/>
                <a:gd name="T91" fmla="*/ 5940 h 1523"/>
                <a:gd name="T92" fmla="+- 0 9335 8585"/>
                <a:gd name="T93" fmla="*/ T92 w 1611"/>
                <a:gd name="T94" fmla="+- 0 6379 4856"/>
                <a:gd name="T95" fmla="*/ 6379 h 1523"/>
                <a:gd name="T96" fmla="+- 0 9735 8585"/>
                <a:gd name="T97" fmla="*/ T96 w 1611"/>
                <a:gd name="T98" fmla="+- 0 6168 4856"/>
                <a:gd name="T99" fmla="*/ 6168 h 1523"/>
                <a:gd name="T100" fmla="+- 0 9869 8585"/>
                <a:gd name="T101" fmla="*/ T100 w 1611"/>
                <a:gd name="T102" fmla="+- 0 5988 4856"/>
                <a:gd name="T103" fmla="*/ 5988 h 1523"/>
                <a:gd name="T104" fmla="+- 0 9981 8585"/>
                <a:gd name="T105" fmla="*/ T104 w 1611"/>
                <a:gd name="T106" fmla="+- 0 5816 4856"/>
                <a:gd name="T107" fmla="*/ 5816 h 1523"/>
                <a:gd name="T108" fmla="+- 0 10071 8585"/>
                <a:gd name="T109" fmla="*/ T108 w 1611"/>
                <a:gd name="T110" fmla="+- 0 5656 4856"/>
                <a:gd name="T111" fmla="*/ 5656 h 1523"/>
                <a:gd name="T112" fmla="+- 0 10137 8585"/>
                <a:gd name="T113" fmla="*/ T112 w 1611"/>
                <a:gd name="T114" fmla="+- 0 5510 4856"/>
                <a:gd name="T115" fmla="*/ 5510 h 1523"/>
                <a:gd name="T116" fmla="+- 0 10179 8585"/>
                <a:gd name="T117" fmla="*/ T116 w 1611"/>
                <a:gd name="T118" fmla="+- 0 5381 4856"/>
                <a:gd name="T119" fmla="*/ 5381 h 1523"/>
                <a:gd name="T120" fmla="+- 0 10194 8585"/>
                <a:gd name="T121" fmla="*/ T120 w 1611"/>
                <a:gd name="T122" fmla="+- 0 5225 4856"/>
                <a:gd name="T123" fmla="*/ 5225 h 1523"/>
                <a:gd name="T124" fmla="+- 0 9903 8585"/>
                <a:gd name="T125" fmla="*/ T124 w 1611"/>
                <a:gd name="T126" fmla="+- 0 4895 4856"/>
                <a:gd name="T127" fmla="*/ 4895 h 1523"/>
                <a:gd name="T128" fmla="+- 0 9810 8585"/>
                <a:gd name="T129" fmla="*/ T128 w 1611"/>
                <a:gd name="T130" fmla="+- 0 4857 4856"/>
                <a:gd name="T131" fmla="*/ 4857 h 152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Lst>
              <a:rect l="0" t="0" r="r" b="b"/>
              <a:pathLst>
                <a:path w="1611" h="1523">
                  <a:moveTo>
                    <a:pt x="1185" y="0"/>
                  </a:moveTo>
                  <a:lnTo>
                    <a:pt x="1092" y="16"/>
                  </a:lnTo>
                  <a:lnTo>
                    <a:pt x="985" y="54"/>
                  </a:lnTo>
                  <a:lnTo>
                    <a:pt x="927" y="80"/>
                  </a:lnTo>
                  <a:lnTo>
                    <a:pt x="866" y="112"/>
                  </a:lnTo>
                  <a:lnTo>
                    <a:pt x="802" y="148"/>
                  </a:lnTo>
                  <a:lnTo>
                    <a:pt x="736" y="189"/>
                  </a:lnTo>
                  <a:lnTo>
                    <a:pt x="668" y="235"/>
                  </a:lnTo>
                  <a:lnTo>
                    <a:pt x="597" y="285"/>
                  </a:lnTo>
                  <a:lnTo>
                    <a:pt x="526" y="339"/>
                  </a:lnTo>
                  <a:lnTo>
                    <a:pt x="453" y="397"/>
                  </a:lnTo>
                  <a:lnTo>
                    <a:pt x="378" y="459"/>
                  </a:lnTo>
                  <a:lnTo>
                    <a:pt x="303" y="525"/>
                  </a:lnTo>
                  <a:lnTo>
                    <a:pt x="228" y="595"/>
                  </a:lnTo>
                  <a:lnTo>
                    <a:pt x="152" y="668"/>
                  </a:lnTo>
                  <a:lnTo>
                    <a:pt x="76" y="745"/>
                  </a:lnTo>
                  <a:lnTo>
                    <a:pt x="0" y="824"/>
                  </a:lnTo>
                  <a:lnTo>
                    <a:pt x="245" y="1052"/>
                  </a:lnTo>
                  <a:lnTo>
                    <a:pt x="312" y="981"/>
                  </a:lnTo>
                  <a:lnTo>
                    <a:pt x="380" y="912"/>
                  </a:lnTo>
                  <a:lnTo>
                    <a:pt x="448" y="846"/>
                  </a:lnTo>
                  <a:lnTo>
                    <a:pt x="517" y="782"/>
                  </a:lnTo>
                  <a:lnTo>
                    <a:pt x="585" y="721"/>
                  </a:lnTo>
                  <a:lnTo>
                    <a:pt x="653" y="662"/>
                  </a:lnTo>
                  <a:lnTo>
                    <a:pt x="720" y="607"/>
                  </a:lnTo>
                  <a:lnTo>
                    <a:pt x="786" y="554"/>
                  </a:lnTo>
                  <a:lnTo>
                    <a:pt x="852" y="506"/>
                  </a:lnTo>
                  <a:lnTo>
                    <a:pt x="916" y="460"/>
                  </a:lnTo>
                  <a:lnTo>
                    <a:pt x="979" y="418"/>
                  </a:lnTo>
                  <a:lnTo>
                    <a:pt x="1040" y="380"/>
                  </a:lnTo>
                  <a:lnTo>
                    <a:pt x="1099" y="346"/>
                  </a:lnTo>
                  <a:lnTo>
                    <a:pt x="1157" y="315"/>
                  </a:lnTo>
                  <a:lnTo>
                    <a:pt x="1212" y="289"/>
                  </a:lnTo>
                  <a:lnTo>
                    <a:pt x="1314" y="251"/>
                  </a:lnTo>
                  <a:lnTo>
                    <a:pt x="1361" y="238"/>
                  </a:lnTo>
                  <a:lnTo>
                    <a:pt x="1351" y="292"/>
                  </a:lnTo>
                  <a:lnTo>
                    <a:pt x="1314" y="410"/>
                  </a:lnTo>
                  <a:lnTo>
                    <a:pt x="1287" y="475"/>
                  </a:lnTo>
                  <a:lnTo>
                    <a:pt x="1256" y="543"/>
                  </a:lnTo>
                  <a:lnTo>
                    <a:pt x="1219" y="614"/>
                  </a:lnTo>
                  <a:lnTo>
                    <a:pt x="1178" y="687"/>
                  </a:lnTo>
                  <a:lnTo>
                    <a:pt x="1132" y="763"/>
                  </a:lnTo>
                  <a:lnTo>
                    <a:pt x="1082" y="841"/>
                  </a:lnTo>
                  <a:lnTo>
                    <a:pt x="1027" y="921"/>
                  </a:lnTo>
                  <a:lnTo>
                    <a:pt x="968" y="1002"/>
                  </a:lnTo>
                  <a:lnTo>
                    <a:pt x="906" y="1084"/>
                  </a:lnTo>
                  <a:lnTo>
                    <a:pt x="840" y="1024"/>
                  </a:lnTo>
                  <a:lnTo>
                    <a:pt x="750" y="1523"/>
                  </a:lnTo>
                  <a:lnTo>
                    <a:pt x="1216" y="1373"/>
                  </a:lnTo>
                  <a:lnTo>
                    <a:pt x="1150" y="1312"/>
                  </a:lnTo>
                  <a:lnTo>
                    <a:pt x="1220" y="1221"/>
                  </a:lnTo>
                  <a:lnTo>
                    <a:pt x="1284" y="1132"/>
                  </a:lnTo>
                  <a:lnTo>
                    <a:pt x="1342" y="1044"/>
                  </a:lnTo>
                  <a:lnTo>
                    <a:pt x="1396" y="960"/>
                  </a:lnTo>
                  <a:lnTo>
                    <a:pt x="1444" y="878"/>
                  </a:lnTo>
                  <a:lnTo>
                    <a:pt x="1486" y="800"/>
                  </a:lnTo>
                  <a:lnTo>
                    <a:pt x="1522" y="725"/>
                  </a:lnTo>
                  <a:lnTo>
                    <a:pt x="1552" y="654"/>
                  </a:lnTo>
                  <a:lnTo>
                    <a:pt x="1576" y="587"/>
                  </a:lnTo>
                  <a:lnTo>
                    <a:pt x="1594" y="525"/>
                  </a:lnTo>
                  <a:lnTo>
                    <a:pt x="1611" y="416"/>
                  </a:lnTo>
                  <a:lnTo>
                    <a:pt x="1609" y="369"/>
                  </a:lnTo>
                  <a:lnTo>
                    <a:pt x="1585" y="295"/>
                  </a:lnTo>
                  <a:lnTo>
                    <a:pt x="1318" y="39"/>
                  </a:lnTo>
                  <a:lnTo>
                    <a:pt x="1261" y="8"/>
                  </a:lnTo>
                  <a:lnTo>
                    <a:pt x="1225" y="1"/>
                  </a:lnTo>
                  <a:lnTo>
                    <a:pt x="1185"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7" name="Freeform 2360">
              <a:extLst>
                <a:ext uri="{FF2B5EF4-FFF2-40B4-BE49-F238E27FC236}">
                  <a16:creationId xmlns:a16="http://schemas.microsoft.com/office/drawing/2014/main" id="{6A3E19B9-EEBA-8AFA-DFFE-1417A8F58C42}"/>
                </a:ext>
              </a:extLst>
            </p:cNvPr>
            <p:cNvSpPr>
              <a:spLocks/>
            </p:cNvSpPr>
            <p:nvPr/>
          </p:nvSpPr>
          <p:spPr bwMode="auto">
            <a:xfrm>
              <a:off x="8585" y="4856"/>
              <a:ext cx="1367" cy="1052"/>
            </a:xfrm>
            <a:custGeom>
              <a:avLst/>
              <a:gdLst>
                <a:gd name="T0" fmla="+- 0 9770 8585"/>
                <a:gd name="T1" fmla="*/ T0 w 1367"/>
                <a:gd name="T2" fmla="+- 0 4856 4856"/>
                <a:gd name="T3" fmla="*/ 4856 h 1052"/>
                <a:gd name="T4" fmla="+- 0 9677 8585"/>
                <a:gd name="T5" fmla="*/ T4 w 1367"/>
                <a:gd name="T6" fmla="+- 0 4872 4856"/>
                <a:gd name="T7" fmla="*/ 4872 h 1052"/>
                <a:gd name="T8" fmla="+- 0 9570 8585"/>
                <a:gd name="T9" fmla="*/ T8 w 1367"/>
                <a:gd name="T10" fmla="+- 0 4910 4856"/>
                <a:gd name="T11" fmla="*/ 4910 h 1052"/>
                <a:gd name="T12" fmla="+- 0 9512 8585"/>
                <a:gd name="T13" fmla="*/ T12 w 1367"/>
                <a:gd name="T14" fmla="+- 0 4936 4856"/>
                <a:gd name="T15" fmla="*/ 4936 h 1052"/>
                <a:gd name="T16" fmla="+- 0 9451 8585"/>
                <a:gd name="T17" fmla="*/ T16 w 1367"/>
                <a:gd name="T18" fmla="+- 0 4968 4856"/>
                <a:gd name="T19" fmla="*/ 4968 h 1052"/>
                <a:gd name="T20" fmla="+- 0 9387 8585"/>
                <a:gd name="T21" fmla="*/ T20 w 1367"/>
                <a:gd name="T22" fmla="+- 0 5004 4856"/>
                <a:gd name="T23" fmla="*/ 5004 h 1052"/>
                <a:gd name="T24" fmla="+- 0 9321 8585"/>
                <a:gd name="T25" fmla="*/ T24 w 1367"/>
                <a:gd name="T26" fmla="+- 0 5045 4856"/>
                <a:gd name="T27" fmla="*/ 5045 h 1052"/>
                <a:gd name="T28" fmla="+- 0 9253 8585"/>
                <a:gd name="T29" fmla="*/ T28 w 1367"/>
                <a:gd name="T30" fmla="+- 0 5091 4856"/>
                <a:gd name="T31" fmla="*/ 5091 h 1052"/>
                <a:gd name="T32" fmla="+- 0 9182 8585"/>
                <a:gd name="T33" fmla="*/ T32 w 1367"/>
                <a:gd name="T34" fmla="+- 0 5141 4856"/>
                <a:gd name="T35" fmla="*/ 5141 h 1052"/>
                <a:gd name="T36" fmla="+- 0 9111 8585"/>
                <a:gd name="T37" fmla="*/ T36 w 1367"/>
                <a:gd name="T38" fmla="+- 0 5195 4856"/>
                <a:gd name="T39" fmla="*/ 5195 h 1052"/>
                <a:gd name="T40" fmla="+- 0 9038 8585"/>
                <a:gd name="T41" fmla="*/ T40 w 1367"/>
                <a:gd name="T42" fmla="+- 0 5253 4856"/>
                <a:gd name="T43" fmla="*/ 5253 h 1052"/>
                <a:gd name="T44" fmla="+- 0 8963 8585"/>
                <a:gd name="T45" fmla="*/ T44 w 1367"/>
                <a:gd name="T46" fmla="+- 0 5315 4856"/>
                <a:gd name="T47" fmla="*/ 5315 h 1052"/>
                <a:gd name="T48" fmla="+- 0 8888 8585"/>
                <a:gd name="T49" fmla="*/ T48 w 1367"/>
                <a:gd name="T50" fmla="+- 0 5381 4856"/>
                <a:gd name="T51" fmla="*/ 5381 h 1052"/>
                <a:gd name="T52" fmla="+- 0 8813 8585"/>
                <a:gd name="T53" fmla="*/ T52 w 1367"/>
                <a:gd name="T54" fmla="+- 0 5451 4856"/>
                <a:gd name="T55" fmla="*/ 5451 h 1052"/>
                <a:gd name="T56" fmla="+- 0 8737 8585"/>
                <a:gd name="T57" fmla="*/ T56 w 1367"/>
                <a:gd name="T58" fmla="+- 0 5524 4856"/>
                <a:gd name="T59" fmla="*/ 5524 h 1052"/>
                <a:gd name="T60" fmla="+- 0 8661 8585"/>
                <a:gd name="T61" fmla="*/ T60 w 1367"/>
                <a:gd name="T62" fmla="+- 0 5601 4856"/>
                <a:gd name="T63" fmla="*/ 5601 h 1052"/>
                <a:gd name="T64" fmla="+- 0 8585 8585"/>
                <a:gd name="T65" fmla="*/ T64 w 1367"/>
                <a:gd name="T66" fmla="+- 0 5680 4856"/>
                <a:gd name="T67" fmla="*/ 5680 h 1052"/>
                <a:gd name="T68" fmla="+- 0 8830 8585"/>
                <a:gd name="T69" fmla="*/ T68 w 1367"/>
                <a:gd name="T70" fmla="+- 0 5908 4856"/>
                <a:gd name="T71" fmla="*/ 5908 h 1052"/>
                <a:gd name="T72" fmla="+- 0 8897 8585"/>
                <a:gd name="T73" fmla="*/ T72 w 1367"/>
                <a:gd name="T74" fmla="+- 0 5837 4856"/>
                <a:gd name="T75" fmla="*/ 5837 h 1052"/>
                <a:gd name="T76" fmla="+- 0 8965 8585"/>
                <a:gd name="T77" fmla="*/ T76 w 1367"/>
                <a:gd name="T78" fmla="+- 0 5768 4856"/>
                <a:gd name="T79" fmla="*/ 5768 h 1052"/>
                <a:gd name="T80" fmla="+- 0 9033 8585"/>
                <a:gd name="T81" fmla="*/ T80 w 1367"/>
                <a:gd name="T82" fmla="+- 0 5702 4856"/>
                <a:gd name="T83" fmla="*/ 5702 h 1052"/>
                <a:gd name="T84" fmla="+- 0 9102 8585"/>
                <a:gd name="T85" fmla="*/ T84 w 1367"/>
                <a:gd name="T86" fmla="+- 0 5638 4856"/>
                <a:gd name="T87" fmla="*/ 5638 h 1052"/>
                <a:gd name="T88" fmla="+- 0 9170 8585"/>
                <a:gd name="T89" fmla="*/ T88 w 1367"/>
                <a:gd name="T90" fmla="+- 0 5577 4856"/>
                <a:gd name="T91" fmla="*/ 5577 h 1052"/>
                <a:gd name="T92" fmla="+- 0 9238 8585"/>
                <a:gd name="T93" fmla="*/ T92 w 1367"/>
                <a:gd name="T94" fmla="+- 0 5518 4856"/>
                <a:gd name="T95" fmla="*/ 5518 h 1052"/>
                <a:gd name="T96" fmla="+- 0 9305 8585"/>
                <a:gd name="T97" fmla="*/ T96 w 1367"/>
                <a:gd name="T98" fmla="+- 0 5463 4856"/>
                <a:gd name="T99" fmla="*/ 5463 h 1052"/>
                <a:gd name="T100" fmla="+- 0 9371 8585"/>
                <a:gd name="T101" fmla="*/ T100 w 1367"/>
                <a:gd name="T102" fmla="+- 0 5410 4856"/>
                <a:gd name="T103" fmla="*/ 5410 h 1052"/>
                <a:gd name="T104" fmla="+- 0 9437 8585"/>
                <a:gd name="T105" fmla="*/ T104 w 1367"/>
                <a:gd name="T106" fmla="+- 0 5362 4856"/>
                <a:gd name="T107" fmla="*/ 5362 h 1052"/>
                <a:gd name="T108" fmla="+- 0 9501 8585"/>
                <a:gd name="T109" fmla="*/ T108 w 1367"/>
                <a:gd name="T110" fmla="+- 0 5316 4856"/>
                <a:gd name="T111" fmla="*/ 5316 h 1052"/>
                <a:gd name="T112" fmla="+- 0 9564 8585"/>
                <a:gd name="T113" fmla="*/ T112 w 1367"/>
                <a:gd name="T114" fmla="+- 0 5274 4856"/>
                <a:gd name="T115" fmla="*/ 5274 h 1052"/>
                <a:gd name="T116" fmla="+- 0 9625 8585"/>
                <a:gd name="T117" fmla="*/ T116 w 1367"/>
                <a:gd name="T118" fmla="+- 0 5236 4856"/>
                <a:gd name="T119" fmla="*/ 5236 h 1052"/>
                <a:gd name="T120" fmla="+- 0 9684 8585"/>
                <a:gd name="T121" fmla="*/ T120 w 1367"/>
                <a:gd name="T122" fmla="+- 0 5202 4856"/>
                <a:gd name="T123" fmla="*/ 5202 h 1052"/>
                <a:gd name="T124" fmla="+- 0 9742 8585"/>
                <a:gd name="T125" fmla="*/ T124 w 1367"/>
                <a:gd name="T126" fmla="+- 0 5171 4856"/>
                <a:gd name="T127" fmla="*/ 5171 h 1052"/>
                <a:gd name="T128" fmla="+- 0 9797 8585"/>
                <a:gd name="T129" fmla="*/ T128 w 1367"/>
                <a:gd name="T130" fmla="+- 0 5145 4856"/>
                <a:gd name="T131" fmla="*/ 5145 h 1052"/>
                <a:gd name="T132" fmla="+- 0 9899 8585"/>
                <a:gd name="T133" fmla="*/ T132 w 1367"/>
                <a:gd name="T134" fmla="+- 0 5107 4856"/>
                <a:gd name="T135" fmla="*/ 5107 h 1052"/>
                <a:gd name="T136" fmla="+- 0 9946 8585"/>
                <a:gd name="T137" fmla="*/ T136 w 1367"/>
                <a:gd name="T138" fmla="+- 0 5094 4856"/>
                <a:gd name="T139" fmla="*/ 5094 h 1052"/>
                <a:gd name="T140" fmla="+- 0 9951 8585"/>
                <a:gd name="T141" fmla="*/ T140 w 1367"/>
                <a:gd name="T142" fmla="+- 0 5030 4856"/>
                <a:gd name="T143" fmla="*/ 5030 h 1052"/>
                <a:gd name="T144" fmla="+- 0 9930 8585"/>
                <a:gd name="T145" fmla="*/ T144 w 1367"/>
                <a:gd name="T146" fmla="+- 0 4930 4856"/>
                <a:gd name="T147" fmla="*/ 4930 h 1052"/>
                <a:gd name="T148" fmla="+- 0 9877 8585"/>
                <a:gd name="T149" fmla="*/ T148 w 1367"/>
                <a:gd name="T150" fmla="+- 0 4877 4856"/>
                <a:gd name="T151" fmla="*/ 4877 h 1052"/>
                <a:gd name="T152" fmla="+- 0 9810 8585"/>
                <a:gd name="T153" fmla="*/ T152 w 1367"/>
                <a:gd name="T154" fmla="+- 0 4857 4856"/>
                <a:gd name="T155" fmla="*/ 4857 h 1052"/>
                <a:gd name="T156" fmla="+- 0 9770 8585"/>
                <a:gd name="T157" fmla="*/ T156 w 1367"/>
                <a:gd name="T158" fmla="+- 0 4856 4856"/>
                <a:gd name="T159" fmla="*/ 4856 h 10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367" h="1052">
                  <a:moveTo>
                    <a:pt x="1185" y="0"/>
                  </a:moveTo>
                  <a:lnTo>
                    <a:pt x="1092" y="16"/>
                  </a:lnTo>
                  <a:lnTo>
                    <a:pt x="985" y="54"/>
                  </a:lnTo>
                  <a:lnTo>
                    <a:pt x="927" y="80"/>
                  </a:lnTo>
                  <a:lnTo>
                    <a:pt x="866" y="112"/>
                  </a:lnTo>
                  <a:lnTo>
                    <a:pt x="802" y="148"/>
                  </a:lnTo>
                  <a:lnTo>
                    <a:pt x="736" y="189"/>
                  </a:lnTo>
                  <a:lnTo>
                    <a:pt x="668" y="235"/>
                  </a:lnTo>
                  <a:lnTo>
                    <a:pt x="597" y="285"/>
                  </a:lnTo>
                  <a:lnTo>
                    <a:pt x="526" y="339"/>
                  </a:lnTo>
                  <a:lnTo>
                    <a:pt x="453" y="397"/>
                  </a:lnTo>
                  <a:lnTo>
                    <a:pt x="378" y="459"/>
                  </a:lnTo>
                  <a:lnTo>
                    <a:pt x="303" y="525"/>
                  </a:lnTo>
                  <a:lnTo>
                    <a:pt x="228" y="595"/>
                  </a:lnTo>
                  <a:lnTo>
                    <a:pt x="152" y="668"/>
                  </a:lnTo>
                  <a:lnTo>
                    <a:pt x="76" y="745"/>
                  </a:lnTo>
                  <a:lnTo>
                    <a:pt x="0" y="824"/>
                  </a:lnTo>
                  <a:lnTo>
                    <a:pt x="245" y="1052"/>
                  </a:lnTo>
                  <a:lnTo>
                    <a:pt x="312" y="981"/>
                  </a:lnTo>
                  <a:lnTo>
                    <a:pt x="380" y="912"/>
                  </a:lnTo>
                  <a:lnTo>
                    <a:pt x="448" y="846"/>
                  </a:lnTo>
                  <a:lnTo>
                    <a:pt x="517" y="782"/>
                  </a:lnTo>
                  <a:lnTo>
                    <a:pt x="585" y="721"/>
                  </a:lnTo>
                  <a:lnTo>
                    <a:pt x="653" y="662"/>
                  </a:lnTo>
                  <a:lnTo>
                    <a:pt x="720" y="607"/>
                  </a:lnTo>
                  <a:lnTo>
                    <a:pt x="786" y="554"/>
                  </a:lnTo>
                  <a:lnTo>
                    <a:pt x="852" y="506"/>
                  </a:lnTo>
                  <a:lnTo>
                    <a:pt x="916" y="460"/>
                  </a:lnTo>
                  <a:lnTo>
                    <a:pt x="979" y="418"/>
                  </a:lnTo>
                  <a:lnTo>
                    <a:pt x="1040" y="380"/>
                  </a:lnTo>
                  <a:lnTo>
                    <a:pt x="1099" y="346"/>
                  </a:lnTo>
                  <a:lnTo>
                    <a:pt x="1157" y="315"/>
                  </a:lnTo>
                  <a:lnTo>
                    <a:pt x="1212" y="289"/>
                  </a:lnTo>
                  <a:lnTo>
                    <a:pt x="1314" y="251"/>
                  </a:lnTo>
                  <a:lnTo>
                    <a:pt x="1361" y="238"/>
                  </a:lnTo>
                  <a:lnTo>
                    <a:pt x="1366" y="174"/>
                  </a:lnTo>
                  <a:lnTo>
                    <a:pt x="1345" y="74"/>
                  </a:lnTo>
                  <a:lnTo>
                    <a:pt x="1292" y="21"/>
                  </a:lnTo>
                  <a:lnTo>
                    <a:pt x="1225" y="1"/>
                  </a:lnTo>
                  <a:lnTo>
                    <a:pt x="1185" y="0"/>
                  </a:lnTo>
                  <a:close/>
                </a:path>
              </a:pathLst>
            </a:custGeom>
            <a:solidFill>
              <a:srgbClr val="CDCD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8" name="AutoShape 2359">
              <a:extLst>
                <a:ext uri="{FF2B5EF4-FFF2-40B4-BE49-F238E27FC236}">
                  <a16:creationId xmlns:a16="http://schemas.microsoft.com/office/drawing/2014/main" id="{71F9D2A9-DD82-7EE4-482F-62BE364A7806}"/>
                </a:ext>
              </a:extLst>
            </p:cNvPr>
            <p:cNvSpPr>
              <a:spLocks/>
            </p:cNvSpPr>
            <p:nvPr/>
          </p:nvSpPr>
          <p:spPr bwMode="auto">
            <a:xfrm>
              <a:off x="8585" y="4856"/>
              <a:ext cx="1611" cy="1523"/>
            </a:xfrm>
            <a:custGeom>
              <a:avLst/>
              <a:gdLst>
                <a:gd name="T0" fmla="+- 0 8661 8585"/>
                <a:gd name="T1" fmla="*/ T0 w 1611"/>
                <a:gd name="T2" fmla="+- 0 5601 4856"/>
                <a:gd name="T3" fmla="*/ 5601 h 1523"/>
                <a:gd name="T4" fmla="+- 0 8813 8585"/>
                <a:gd name="T5" fmla="*/ T4 w 1611"/>
                <a:gd name="T6" fmla="+- 0 5451 4856"/>
                <a:gd name="T7" fmla="*/ 5451 h 1523"/>
                <a:gd name="T8" fmla="+- 0 8963 8585"/>
                <a:gd name="T9" fmla="*/ T8 w 1611"/>
                <a:gd name="T10" fmla="+- 0 5315 4856"/>
                <a:gd name="T11" fmla="*/ 5315 h 1523"/>
                <a:gd name="T12" fmla="+- 0 9111 8585"/>
                <a:gd name="T13" fmla="*/ T12 w 1611"/>
                <a:gd name="T14" fmla="+- 0 5195 4856"/>
                <a:gd name="T15" fmla="*/ 5195 h 1523"/>
                <a:gd name="T16" fmla="+- 0 9253 8585"/>
                <a:gd name="T17" fmla="*/ T16 w 1611"/>
                <a:gd name="T18" fmla="+- 0 5091 4856"/>
                <a:gd name="T19" fmla="*/ 5091 h 1523"/>
                <a:gd name="T20" fmla="+- 0 9387 8585"/>
                <a:gd name="T21" fmla="*/ T20 w 1611"/>
                <a:gd name="T22" fmla="+- 0 5004 4856"/>
                <a:gd name="T23" fmla="*/ 5004 h 1523"/>
                <a:gd name="T24" fmla="+- 0 9512 8585"/>
                <a:gd name="T25" fmla="*/ T24 w 1611"/>
                <a:gd name="T26" fmla="+- 0 4936 4856"/>
                <a:gd name="T27" fmla="*/ 4936 h 1523"/>
                <a:gd name="T28" fmla="+- 0 9626 8585"/>
                <a:gd name="T29" fmla="*/ T28 w 1611"/>
                <a:gd name="T30" fmla="+- 0 4888 4856"/>
                <a:gd name="T31" fmla="*/ 4888 h 1523"/>
                <a:gd name="T32" fmla="+- 0 9726 8585"/>
                <a:gd name="T33" fmla="*/ T32 w 1611"/>
                <a:gd name="T34" fmla="+- 0 4861 4856"/>
                <a:gd name="T35" fmla="*/ 4861 h 1523"/>
                <a:gd name="T36" fmla="+- 0 9810 8585"/>
                <a:gd name="T37" fmla="*/ T36 w 1611"/>
                <a:gd name="T38" fmla="+- 0 4857 4856"/>
                <a:gd name="T39" fmla="*/ 4857 h 1523"/>
                <a:gd name="T40" fmla="+- 0 9877 8585"/>
                <a:gd name="T41" fmla="*/ T40 w 1611"/>
                <a:gd name="T42" fmla="+- 0 4877 4856"/>
                <a:gd name="T43" fmla="*/ 4877 h 1523"/>
                <a:gd name="T44" fmla="+- 0 10148 8585"/>
                <a:gd name="T45" fmla="*/ T44 w 1611"/>
                <a:gd name="T46" fmla="+- 0 5123 4856"/>
                <a:gd name="T47" fmla="*/ 5123 h 1523"/>
                <a:gd name="T48" fmla="+- 0 10185 8585"/>
                <a:gd name="T49" fmla="*/ T48 w 1611"/>
                <a:gd name="T50" fmla="+- 0 5185 4856"/>
                <a:gd name="T51" fmla="*/ 5185 h 1523"/>
                <a:gd name="T52" fmla="+- 0 10196 8585"/>
                <a:gd name="T53" fmla="*/ T52 w 1611"/>
                <a:gd name="T54" fmla="+- 0 5272 4856"/>
                <a:gd name="T55" fmla="*/ 5272 h 1523"/>
                <a:gd name="T56" fmla="+- 0 10179 8585"/>
                <a:gd name="T57" fmla="*/ T56 w 1611"/>
                <a:gd name="T58" fmla="+- 0 5381 4856"/>
                <a:gd name="T59" fmla="*/ 5381 h 1523"/>
                <a:gd name="T60" fmla="+- 0 10137 8585"/>
                <a:gd name="T61" fmla="*/ T60 w 1611"/>
                <a:gd name="T62" fmla="+- 0 5510 4856"/>
                <a:gd name="T63" fmla="*/ 5510 h 1523"/>
                <a:gd name="T64" fmla="+- 0 10071 8585"/>
                <a:gd name="T65" fmla="*/ T64 w 1611"/>
                <a:gd name="T66" fmla="+- 0 5656 4856"/>
                <a:gd name="T67" fmla="*/ 5656 h 1523"/>
                <a:gd name="T68" fmla="+- 0 9981 8585"/>
                <a:gd name="T69" fmla="*/ T68 w 1611"/>
                <a:gd name="T70" fmla="+- 0 5816 4856"/>
                <a:gd name="T71" fmla="*/ 5816 h 1523"/>
                <a:gd name="T72" fmla="+- 0 9869 8585"/>
                <a:gd name="T73" fmla="*/ T72 w 1611"/>
                <a:gd name="T74" fmla="+- 0 5988 4856"/>
                <a:gd name="T75" fmla="*/ 5988 h 1523"/>
                <a:gd name="T76" fmla="+- 0 9735 8585"/>
                <a:gd name="T77" fmla="*/ T76 w 1611"/>
                <a:gd name="T78" fmla="+- 0 6168 4856"/>
                <a:gd name="T79" fmla="*/ 6168 h 1523"/>
                <a:gd name="T80" fmla="+- 0 9335 8585"/>
                <a:gd name="T81" fmla="*/ T80 w 1611"/>
                <a:gd name="T82" fmla="+- 0 6379 4856"/>
                <a:gd name="T83" fmla="*/ 6379 h 1523"/>
                <a:gd name="T84" fmla="+- 0 9491 8585"/>
                <a:gd name="T85" fmla="*/ T84 w 1611"/>
                <a:gd name="T86" fmla="+- 0 5940 4856"/>
                <a:gd name="T87" fmla="*/ 5940 h 1523"/>
                <a:gd name="T88" fmla="+- 0 9612 8585"/>
                <a:gd name="T89" fmla="*/ T88 w 1611"/>
                <a:gd name="T90" fmla="+- 0 5777 4856"/>
                <a:gd name="T91" fmla="*/ 5777 h 1523"/>
                <a:gd name="T92" fmla="+- 0 9717 8585"/>
                <a:gd name="T93" fmla="*/ T92 w 1611"/>
                <a:gd name="T94" fmla="+- 0 5619 4856"/>
                <a:gd name="T95" fmla="*/ 5619 h 1523"/>
                <a:gd name="T96" fmla="+- 0 9804 8585"/>
                <a:gd name="T97" fmla="*/ T96 w 1611"/>
                <a:gd name="T98" fmla="+- 0 5470 4856"/>
                <a:gd name="T99" fmla="*/ 5470 h 1523"/>
                <a:gd name="T100" fmla="+- 0 9872 8585"/>
                <a:gd name="T101" fmla="*/ T100 w 1611"/>
                <a:gd name="T102" fmla="+- 0 5331 4856"/>
                <a:gd name="T103" fmla="*/ 5331 h 1523"/>
                <a:gd name="T104" fmla="+- 0 9920 8585"/>
                <a:gd name="T105" fmla="*/ T104 w 1611"/>
                <a:gd name="T106" fmla="+- 0 5205 4856"/>
                <a:gd name="T107" fmla="*/ 5205 h 1523"/>
                <a:gd name="T108" fmla="+- 0 9946 8585"/>
                <a:gd name="T109" fmla="*/ T108 w 1611"/>
                <a:gd name="T110" fmla="+- 0 5094 4856"/>
                <a:gd name="T111" fmla="*/ 5094 h 1523"/>
                <a:gd name="T112" fmla="+- 0 9899 8585"/>
                <a:gd name="T113" fmla="*/ T112 w 1611"/>
                <a:gd name="T114" fmla="+- 0 5107 4856"/>
                <a:gd name="T115" fmla="*/ 5107 h 1523"/>
                <a:gd name="T116" fmla="+- 0 9797 8585"/>
                <a:gd name="T117" fmla="*/ T116 w 1611"/>
                <a:gd name="T118" fmla="+- 0 5145 4856"/>
                <a:gd name="T119" fmla="*/ 5145 h 1523"/>
                <a:gd name="T120" fmla="+- 0 9684 8585"/>
                <a:gd name="T121" fmla="*/ T120 w 1611"/>
                <a:gd name="T122" fmla="+- 0 5202 4856"/>
                <a:gd name="T123" fmla="*/ 5202 h 1523"/>
                <a:gd name="T124" fmla="+- 0 9564 8585"/>
                <a:gd name="T125" fmla="*/ T124 w 1611"/>
                <a:gd name="T126" fmla="+- 0 5274 4856"/>
                <a:gd name="T127" fmla="*/ 5274 h 1523"/>
                <a:gd name="T128" fmla="+- 0 9437 8585"/>
                <a:gd name="T129" fmla="*/ T128 w 1611"/>
                <a:gd name="T130" fmla="+- 0 5362 4856"/>
                <a:gd name="T131" fmla="*/ 5362 h 1523"/>
                <a:gd name="T132" fmla="+- 0 9305 8585"/>
                <a:gd name="T133" fmla="*/ T132 w 1611"/>
                <a:gd name="T134" fmla="+- 0 5463 4856"/>
                <a:gd name="T135" fmla="*/ 5463 h 1523"/>
                <a:gd name="T136" fmla="+- 0 9170 8585"/>
                <a:gd name="T137" fmla="*/ T136 w 1611"/>
                <a:gd name="T138" fmla="+- 0 5577 4856"/>
                <a:gd name="T139" fmla="*/ 5577 h 1523"/>
                <a:gd name="T140" fmla="+- 0 9033 8585"/>
                <a:gd name="T141" fmla="*/ T140 w 1611"/>
                <a:gd name="T142" fmla="+- 0 5702 4856"/>
                <a:gd name="T143" fmla="*/ 5702 h 1523"/>
                <a:gd name="T144" fmla="+- 0 8897 8585"/>
                <a:gd name="T145" fmla="*/ T144 w 1611"/>
                <a:gd name="T146" fmla="+- 0 5837 4856"/>
                <a:gd name="T147" fmla="*/ 5837 h 1523"/>
                <a:gd name="T148" fmla="+- 0 8585 8585"/>
                <a:gd name="T149" fmla="*/ T148 w 1611"/>
                <a:gd name="T150" fmla="+- 0 5680 4856"/>
                <a:gd name="T151" fmla="*/ 5680 h 1523"/>
                <a:gd name="T152" fmla="+- 0 9930 8585"/>
                <a:gd name="T153" fmla="*/ T152 w 1611"/>
                <a:gd name="T154" fmla="+- 0 4930 4856"/>
                <a:gd name="T155" fmla="*/ 4930 h 1523"/>
                <a:gd name="T156" fmla="+- 0 9951 8585"/>
                <a:gd name="T157" fmla="*/ T156 w 1611"/>
                <a:gd name="T158" fmla="+- 0 5030 4856"/>
                <a:gd name="T159" fmla="*/ 5030 h 152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11" h="1523">
                  <a:moveTo>
                    <a:pt x="0" y="824"/>
                  </a:moveTo>
                  <a:lnTo>
                    <a:pt x="76" y="745"/>
                  </a:lnTo>
                  <a:lnTo>
                    <a:pt x="152" y="668"/>
                  </a:lnTo>
                  <a:lnTo>
                    <a:pt x="228" y="595"/>
                  </a:lnTo>
                  <a:lnTo>
                    <a:pt x="303" y="525"/>
                  </a:lnTo>
                  <a:lnTo>
                    <a:pt x="378" y="459"/>
                  </a:lnTo>
                  <a:lnTo>
                    <a:pt x="453" y="397"/>
                  </a:lnTo>
                  <a:lnTo>
                    <a:pt x="526" y="339"/>
                  </a:lnTo>
                  <a:lnTo>
                    <a:pt x="597" y="285"/>
                  </a:lnTo>
                  <a:lnTo>
                    <a:pt x="668" y="235"/>
                  </a:lnTo>
                  <a:lnTo>
                    <a:pt x="736" y="189"/>
                  </a:lnTo>
                  <a:lnTo>
                    <a:pt x="802" y="148"/>
                  </a:lnTo>
                  <a:lnTo>
                    <a:pt x="866" y="112"/>
                  </a:lnTo>
                  <a:lnTo>
                    <a:pt x="927" y="80"/>
                  </a:lnTo>
                  <a:lnTo>
                    <a:pt x="985" y="54"/>
                  </a:lnTo>
                  <a:lnTo>
                    <a:pt x="1041" y="32"/>
                  </a:lnTo>
                  <a:lnTo>
                    <a:pt x="1092" y="16"/>
                  </a:lnTo>
                  <a:lnTo>
                    <a:pt x="1141" y="5"/>
                  </a:lnTo>
                  <a:lnTo>
                    <a:pt x="1185" y="0"/>
                  </a:lnTo>
                  <a:lnTo>
                    <a:pt x="1225" y="1"/>
                  </a:lnTo>
                  <a:lnTo>
                    <a:pt x="1261" y="8"/>
                  </a:lnTo>
                  <a:lnTo>
                    <a:pt x="1292" y="21"/>
                  </a:lnTo>
                  <a:lnTo>
                    <a:pt x="1318" y="39"/>
                  </a:lnTo>
                  <a:lnTo>
                    <a:pt x="1563" y="267"/>
                  </a:lnTo>
                  <a:lnTo>
                    <a:pt x="1585" y="295"/>
                  </a:lnTo>
                  <a:lnTo>
                    <a:pt x="1600" y="329"/>
                  </a:lnTo>
                  <a:lnTo>
                    <a:pt x="1609" y="369"/>
                  </a:lnTo>
                  <a:lnTo>
                    <a:pt x="1611" y="416"/>
                  </a:lnTo>
                  <a:lnTo>
                    <a:pt x="1606" y="468"/>
                  </a:lnTo>
                  <a:lnTo>
                    <a:pt x="1594" y="525"/>
                  </a:lnTo>
                  <a:lnTo>
                    <a:pt x="1576" y="587"/>
                  </a:lnTo>
                  <a:lnTo>
                    <a:pt x="1552" y="654"/>
                  </a:lnTo>
                  <a:lnTo>
                    <a:pt x="1522" y="725"/>
                  </a:lnTo>
                  <a:lnTo>
                    <a:pt x="1486" y="800"/>
                  </a:lnTo>
                  <a:lnTo>
                    <a:pt x="1444" y="878"/>
                  </a:lnTo>
                  <a:lnTo>
                    <a:pt x="1396" y="960"/>
                  </a:lnTo>
                  <a:lnTo>
                    <a:pt x="1342" y="1044"/>
                  </a:lnTo>
                  <a:lnTo>
                    <a:pt x="1284" y="1132"/>
                  </a:lnTo>
                  <a:lnTo>
                    <a:pt x="1220" y="1221"/>
                  </a:lnTo>
                  <a:lnTo>
                    <a:pt x="1150" y="1312"/>
                  </a:lnTo>
                  <a:lnTo>
                    <a:pt x="1216" y="1373"/>
                  </a:lnTo>
                  <a:lnTo>
                    <a:pt x="750" y="1523"/>
                  </a:lnTo>
                  <a:lnTo>
                    <a:pt x="840" y="1024"/>
                  </a:lnTo>
                  <a:lnTo>
                    <a:pt x="906" y="1084"/>
                  </a:lnTo>
                  <a:lnTo>
                    <a:pt x="968" y="1002"/>
                  </a:lnTo>
                  <a:lnTo>
                    <a:pt x="1027" y="921"/>
                  </a:lnTo>
                  <a:lnTo>
                    <a:pt x="1082" y="841"/>
                  </a:lnTo>
                  <a:lnTo>
                    <a:pt x="1132" y="763"/>
                  </a:lnTo>
                  <a:lnTo>
                    <a:pt x="1178" y="687"/>
                  </a:lnTo>
                  <a:lnTo>
                    <a:pt x="1219" y="614"/>
                  </a:lnTo>
                  <a:lnTo>
                    <a:pt x="1256" y="543"/>
                  </a:lnTo>
                  <a:lnTo>
                    <a:pt x="1287" y="475"/>
                  </a:lnTo>
                  <a:lnTo>
                    <a:pt x="1314" y="410"/>
                  </a:lnTo>
                  <a:lnTo>
                    <a:pt x="1335" y="349"/>
                  </a:lnTo>
                  <a:lnTo>
                    <a:pt x="1351" y="292"/>
                  </a:lnTo>
                  <a:lnTo>
                    <a:pt x="1361" y="238"/>
                  </a:lnTo>
                  <a:lnTo>
                    <a:pt x="1314" y="251"/>
                  </a:lnTo>
                  <a:lnTo>
                    <a:pt x="1264" y="268"/>
                  </a:lnTo>
                  <a:lnTo>
                    <a:pt x="1212" y="289"/>
                  </a:lnTo>
                  <a:lnTo>
                    <a:pt x="1157" y="315"/>
                  </a:lnTo>
                  <a:lnTo>
                    <a:pt x="1099" y="346"/>
                  </a:lnTo>
                  <a:lnTo>
                    <a:pt x="1040" y="380"/>
                  </a:lnTo>
                  <a:lnTo>
                    <a:pt x="979" y="418"/>
                  </a:lnTo>
                  <a:lnTo>
                    <a:pt x="916" y="460"/>
                  </a:lnTo>
                  <a:lnTo>
                    <a:pt x="852" y="506"/>
                  </a:lnTo>
                  <a:lnTo>
                    <a:pt x="786" y="554"/>
                  </a:lnTo>
                  <a:lnTo>
                    <a:pt x="720" y="607"/>
                  </a:lnTo>
                  <a:lnTo>
                    <a:pt x="653" y="662"/>
                  </a:lnTo>
                  <a:lnTo>
                    <a:pt x="585" y="721"/>
                  </a:lnTo>
                  <a:lnTo>
                    <a:pt x="517" y="782"/>
                  </a:lnTo>
                  <a:lnTo>
                    <a:pt x="448" y="846"/>
                  </a:lnTo>
                  <a:lnTo>
                    <a:pt x="380" y="912"/>
                  </a:lnTo>
                  <a:lnTo>
                    <a:pt x="312" y="981"/>
                  </a:lnTo>
                  <a:lnTo>
                    <a:pt x="245" y="1052"/>
                  </a:lnTo>
                  <a:lnTo>
                    <a:pt x="0" y="824"/>
                  </a:lnTo>
                  <a:close/>
                  <a:moveTo>
                    <a:pt x="1318" y="39"/>
                  </a:moveTo>
                  <a:lnTo>
                    <a:pt x="1345" y="74"/>
                  </a:lnTo>
                  <a:lnTo>
                    <a:pt x="1361" y="119"/>
                  </a:lnTo>
                  <a:lnTo>
                    <a:pt x="1366" y="174"/>
                  </a:lnTo>
                  <a:lnTo>
                    <a:pt x="1361" y="238"/>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89" name="AutoShape 2358">
              <a:extLst>
                <a:ext uri="{FF2B5EF4-FFF2-40B4-BE49-F238E27FC236}">
                  <a16:creationId xmlns:a16="http://schemas.microsoft.com/office/drawing/2014/main" id="{5D26E510-450A-6E53-87EF-F0F4FE1A97BA}"/>
                </a:ext>
              </a:extLst>
            </p:cNvPr>
            <p:cNvSpPr>
              <a:spLocks/>
            </p:cNvSpPr>
            <p:nvPr/>
          </p:nvSpPr>
          <p:spPr bwMode="auto">
            <a:xfrm>
              <a:off x="4214" y="3651"/>
              <a:ext cx="354" cy="4998"/>
            </a:xfrm>
            <a:custGeom>
              <a:avLst/>
              <a:gdLst>
                <a:gd name="T0" fmla="+- 0 4478 4298"/>
                <a:gd name="T1" fmla="*/ T0 w 270"/>
                <a:gd name="T2" fmla="+- 0 3876 3651"/>
                <a:gd name="T3" fmla="*/ 3876 h 4505"/>
                <a:gd name="T4" fmla="+- 0 4388 4298"/>
                <a:gd name="T5" fmla="*/ T4 w 270"/>
                <a:gd name="T6" fmla="+- 0 3876 3651"/>
                <a:gd name="T7" fmla="*/ 3876 h 4505"/>
                <a:gd name="T8" fmla="+- 0 4388 4298"/>
                <a:gd name="T9" fmla="*/ T8 w 270"/>
                <a:gd name="T10" fmla="+- 0 8156 3651"/>
                <a:gd name="T11" fmla="*/ 8156 h 4505"/>
                <a:gd name="T12" fmla="+- 0 4478 4298"/>
                <a:gd name="T13" fmla="*/ T12 w 270"/>
                <a:gd name="T14" fmla="+- 0 8156 3651"/>
                <a:gd name="T15" fmla="*/ 8156 h 4505"/>
                <a:gd name="T16" fmla="+- 0 4478 4298"/>
                <a:gd name="T17" fmla="*/ T16 w 270"/>
                <a:gd name="T18" fmla="+- 0 3876 3651"/>
                <a:gd name="T19" fmla="*/ 3876 h 4505"/>
                <a:gd name="T20" fmla="+- 0 4433 4298"/>
                <a:gd name="T21" fmla="*/ T20 w 270"/>
                <a:gd name="T22" fmla="+- 0 3651 3651"/>
                <a:gd name="T23" fmla="*/ 3651 h 4505"/>
                <a:gd name="T24" fmla="+- 0 4298 4298"/>
                <a:gd name="T25" fmla="*/ T24 w 270"/>
                <a:gd name="T26" fmla="+- 0 3921 3651"/>
                <a:gd name="T27" fmla="*/ 3921 h 4505"/>
                <a:gd name="T28" fmla="+- 0 4388 4298"/>
                <a:gd name="T29" fmla="*/ T28 w 270"/>
                <a:gd name="T30" fmla="+- 0 3921 3651"/>
                <a:gd name="T31" fmla="*/ 3921 h 4505"/>
                <a:gd name="T32" fmla="+- 0 4388 4298"/>
                <a:gd name="T33" fmla="*/ T32 w 270"/>
                <a:gd name="T34" fmla="+- 0 3876 3651"/>
                <a:gd name="T35" fmla="*/ 3876 h 4505"/>
                <a:gd name="T36" fmla="+- 0 4546 4298"/>
                <a:gd name="T37" fmla="*/ T36 w 270"/>
                <a:gd name="T38" fmla="+- 0 3876 3651"/>
                <a:gd name="T39" fmla="*/ 3876 h 4505"/>
                <a:gd name="T40" fmla="+- 0 4433 4298"/>
                <a:gd name="T41" fmla="*/ T40 w 270"/>
                <a:gd name="T42" fmla="+- 0 3651 3651"/>
                <a:gd name="T43" fmla="*/ 3651 h 4505"/>
                <a:gd name="T44" fmla="+- 0 4546 4298"/>
                <a:gd name="T45" fmla="*/ T44 w 270"/>
                <a:gd name="T46" fmla="+- 0 3876 3651"/>
                <a:gd name="T47" fmla="*/ 3876 h 4505"/>
                <a:gd name="T48" fmla="+- 0 4478 4298"/>
                <a:gd name="T49" fmla="*/ T48 w 270"/>
                <a:gd name="T50" fmla="+- 0 3876 3651"/>
                <a:gd name="T51" fmla="*/ 3876 h 4505"/>
                <a:gd name="T52" fmla="+- 0 4478 4298"/>
                <a:gd name="T53" fmla="*/ T52 w 270"/>
                <a:gd name="T54" fmla="+- 0 3921 3651"/>
                <a:gd name="T55" fmla="*/ 3921 h 4505"/>
                <a:gd name="T56" fmla="+- 0 4568 4298"/>
                <a:gd name="T57" fmla="*/ T56 w 270"/>
                <a:gd name="T58" fmla="+- 0 3921 3651"/>
                <a:gd name="T59" fmla="*/ 3921 h 4505"/>
                <a:gd name="T60" fmla="+- 0 4546 4298"/>
                <a:gd name="T61" fmla="*/ T60 w 270"/>
                <a:gd name="T62" fmla="+- 0 3876 3651"/>
                <a:gd name="T63" fmla="*/ 3876 h 450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270" h="4505">
                  <a:moveTo>
                    <a:pt x="180" y="225"/>
                  </a:moveTo>
                  <a:lnTo>
                    <a:pt x="90" y="225"/>
                  </a:lnTo>
                  <a:lnTo>
                    <a:pt x="90" y="4505"/>
                  </a:lnTo>
                  <a:lnTo>
                    <a:pt x="180" y="4505"/>
                  </a:lnTo>
                  <a:lnTo>
                    <a:pt x="180" y="225"/>
                  </a:lnTo>
                  <a:close/>
                  <a:moveTo>
                    <a:pt x="135" y="0"/>
                  </a:moveTo>
                  <a:lnTo>
                    <a:pt x="0" y="270"/>
                  </a:lnTo>
                  <a:lnTo>
                    <a:pt x="90" y="270"/>
                  </a:lnTo>
                  <a:lnTo>
                    <a:pt x="90" y="225"/>
                  </a:lnTo>
                  <a:lnTo>
                    <a:pt x="248" y="225"/>
                  </a:lnTo>
                  <a:lnTo>
                    <a:pt x="135" y="0"/>
                  </a:lnTo>
                  <a:close/>
                  <a:moveTo>
                    <a:pt x="248" y="225"/>
                  </a:moveTo>
                  <a:lnTo>
                    <a:pt x="180" y="225"/>
                  </a:lnTo>
                  <a:lnTo>
                    <a:pt x="180" y="270"/>
                  </a:lnTo>
                  <a:lnTo>
                    <a:pt x="270" y="270"/>
                  </a:lnTo>
                  <a:lnTo>
                    <a:pt x="248" y="2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0" name="Freeform 2357">
              <a:extLst>
                <a:ext uri="{FF2B5EF4-FFF2-40B4-BE49-F238E27FC236}">
                  <a16:creationId xmlns:a16="http://schemas.microsoft.com/office/drawing/2014/main" id="{13AB5716-CD25-AE46-6096-0EEC83F72693}"/>
                </a:ext>
              </a:extLst>
            </p:cNvPr>
            <p:cNvSpPr>
              <a:spLocks/>
            </p:cNvSpPr>
            <p:nvPr/>
          </p:nvSpPr>
          <p:spPr bwMode="auto">
            <a:xfrm>
              <a:off x="7591" y="7759"/>
              <a:ext cx="3121" cy="820"/>
            </a:xfrm>
            <a:custGeom>
              <a:avLst/>
              <a:gdLst>
                <a:gd name="T0" fmla="+- 0 10712 7591"/>
                <a:gd name="T1" fmla="*/ T0 w 3121"/>
                <a:gd name="T2" fmla="+- 0 7759 7759"/>
                <a:gd name="T3" fmla="*/ 7759 h 820"/>
                <a:gd name="T4" fmla="+- 0 10662 7591"/>
                <a:gd name="T5" fmla="*/ T4 w 3121"/>
                <a:gd name="T6" fmla="+- 0 7759 7759"/>
                <a:gd name="T7" fmla="*/ 7759 h 820"/>
                <a:gd name="T8" fmla="+- 0 10662 7591"/>
                <a:gd name="T9" fmla="*/ T8 w 3121"/>
                <a:gd name="T10" fmla="+- 0 7789 7759"/>
                <a:gd name="T11" fmla="*/ 7789 h 820"/>
                <a:gd name="T12" fmla="+- 0 10682 7591"/>
                <a:gd name="T13" fmla="*/ T12 w 3121"/>
                <a:gd name="T14" fmla="+- 0 7789 7759"/>
                <a:gd name="T15" fmla="*/ 7789 h 820"/>
                <a:gd name="T16" fmla="+- 0 10682 7591"/>
                <a:gd name="T17" fmla="*/ T16 w 3121"/>
                <a:gd name="T18" fmla="+- 0 7819 7759"/>
                <a:gd name="T19" fmla="*/ 7819 h 820"/>
                <a:gd name="T20" fmla="+- 0 10682 7591"/>
                <a:gd name="T21" fmla="*/ T20 w 3121"/>
                <a:gd name="T22" fmla="+- 0 8518 7759"/>
                <a:gd name="T23" fmla="*/ 8518 h 820"/>
                <a:gd name="T24" fmla="+- 0 10682 7591"/>
                <a:gd name="T25" fmla="*/ T24 w 3121"/>
                <a:gd name="T26" fmla="+- 0 8519 7759"/>
                <a:gd name="T27" fmla="*/ 8519 h 820"/>
                <a:gd name="T28" fmla="+- 0 7651 7591"/>
                <a:gd name="T29" fmla="*/ T28 w 3121"/>
                <a:gd name="T30" fmla="+- 0 8519 7759"/>
                <a:gd name="T31" fmla="*/ 8519 h 820"/>
                <a:gd name="T32" fmla="+- 0 7651 7591"/>
                <a:gd name="T33" fmla="*/ T32 w 3121"/>
                <a:gd name="T34" fmla="+- 0 8518 7759"/>
                <a:gd name="T35" fmla="*/ 8518 h 820"/>
                <a:gd name="T36" fmla="+- 0 10652 7591"/>
                <a:gd name="T37" fmla="*/ T36 w 3121"/>
                <a:gd name="T38" fmla="+- 0 8518 7759"/>
                <a:gd name="T39" fmla="*/ 8518 h 820"/>
                <a:gd name="T40" fmla="+- 0 10682 7591"/>
                <a:gd name="T41" fmla="*/ T40 w 3121"/>
                <a:gd name="T42" fmla="+- 0 8518 7759"/>
                <a:gd name="T43" fmla="*/ 8518 h 820"/>
                <a:gd name="T44" fmla="+- 0 10682 7591"/>
                <a:gd name="T45" fmla="*/ T44 w 3121"/>
                <a:gd name="T46" fmla="+- 0 7819 7759"/>
                <a:gd name="T47" fmla="*/ 7819 h 820"/>
                <a:gd name="T48" fmla="+- 0 10652 7591"/>
                <a:gd name="T49" fmla="*/ T48 w 3121"/>
                <a:gd name="T50" fmla="+- 0 7819 7759"/>
                <a:gd name="T51" fmla="*/ 7819 h 820"/>
                <a:gd name="T52" fmla="+- 0 10652 7591"/>
                <a:gd name="T53" fmla="*/ T52 w 3121"/>
                <a:gd name="T54" fmla="+- 0 8508 7759"/>
                <a:gd name="T55" fmla="*/ 8508 h 820"/>
                <a:gd name="T56" fmla="+- 0 7651 7591"/>
                <a:gd name="T57" fmla="*/ T56 w 3121"/>
                <a:gd name="T58" fmla="+- 0 8508 7759"/>
                <a:gd name="T59" fmla="*/ 8508 h 820"/>
                <a:gd name="T60" fmla="+- 0 7621 7591"/>
                <a:gd name="T61" fmla="*/ T60 w 3121"/>
                <a:gd name="T62" fmla="+- 0 8508 7759"/>
                <a:gd name="T63" fmla="*/ 8508 h 820"/>
                <a:gd name="T64" fmla="+- 0 7621 7591"/>
                <a:gd name="T65" fmla="*/ T64 w 3121"/>
                <a:gd name="T66" fmla="+- 0 7789 7759"/>
                <a:gd name="T67" fmla="*/ 7789 h 820"/>
                <a:gd name="T68" fmla="+- 0 7601 7591"/>
                <a:gd name="T69" fmla="*/ T68 w 3121"/>
                <a:gd name="T70" fmla="+- 0 7789 7759"/>
                <a:gd name="T71" fmla="*/ 7789 h 820"/>
                <a:gd name="T72" fmla="+- 0 7601 7591"/>
                <a:gd name="T73" fmla="*/ T72 w 3121"/>
                <a:gd name="T74" fmla="+- 0 7759 7759"/>
                <a:gd name="T75" fmla="*/ 7759 h 820"/>
                <a:gd name="T76" fmla="+- 0 7591 7591"/>
                <a:gd name="T77" fmla="*/ T76 w 3121"/>
                <a:gd name="T78" fmla="+- 0 7759 7759"/>
                <a:gd name="T79" fmla="*/ 7759 h 820"/>
                <a:gd name="T80" fmla="+- 0 7591 7591"/>
                <a:gd name="T81" fmla="*/ T80 w 3121"/>
                <a:gd name="T82" fmla="+- 0 7789 7759"/>
                <a:gd name="T83" fmla="*/ 7789 h 820"/>
                <a:gd name="T84" fmla="+- 0 7591 7591"/>
                <a:gd name="T85" fmla="*/ T84 w 3121"/>
                <a:gd name="T86" fmla="+- 0 8508 7759"/>
                <a:gd name="T87" fmla="*/ 8508 h 820"/>
                <a:gd name="T88" fmla="+- 0 7591 7591"/>
                <a:gd name="T89" fmla="*/ T88 w 3121"/>
                <a:gd name="T90" fmla="+- 0 8549 7759"/>
                <a:gd name="T91" fmla="*/ 8549 h 820"/>
                <a:gd name="T92" fmla="+- 0 7591 7591"/>
                <a:gd name="T93" fmla="*/ T92 w 3121"/>
                <a:gd name="T94" fmla="+- 0 8579 7759"/>
                <a:gd name="T95" fmla="*/ 8579 h 820"/>
                <a:gd name="T96" fmla="+- 0 10712 7591"/>
                <a:gd name="T97" fmla="*/ T96 w 3121"/>
                <a:gd name="T98" fmla="+- 0 8579 7759"/>
                <a:gd name="T99" fmla="*/ 8579 h 820"/>
                <a:gd name="T100" fmla="+- 0 10712 7591"/>
                <a:gd name="T101" fmla="*/ T100 w 3121"/>
                <a:gd name="T102" fmla="+- 0 8549 7759"/>
                <a:gd name="T103" fmla="*/ 8549 h 820"/>
                <a:gd name="T104" fmla="+- 0 10682 7591"/>
                <a:gd name="T105" fmla="*/ T104 w 3121"/>
                <a:gd name="T106" fmla="+- 0 8549 7759"/>
                <a:gd name="T107" fmla="*/ 8549 h 820"/>
                <a:gd name="T108" fmla="+- 0 10682 7591"/>
                <a:gd name="T109" fmla="*/ T108 w 3121"/>
                <a:gd name="T110" fmla="+- 0 8548 7759"/>
                <a:gd name="T111" fmla="*/ 8548 h 820"/>
                <a:gd name="T112" fmla="+- 0 10712 7591"/>
                <a:gd name="T113" fmla="*/ T112 w 3121"/>
                <a:gd name="T114" fmla="+- 0 8548 7759"/>
                <a:gd name="T115" fmla="*/ 8548 h 820"/>
                <a:gd name="T116" fmla="+- 0 10712 7591"/>
                <a:gd name="T117" fmla="*/ T116 w 3121"/>
                <a:gd name="T118" fmla="+- 0 7789 7759"/>
                <a:gd name="T119" fmla="*/ 7789 h 820"/>
                <a:gd name="T120" fmla="+- 0 10712 7591"/>
                <a:gd name="T121" fmla="*/ T120 w 3121"/>
                <a:gd name="T122" fmla="+- 0 7759 7759"/>
                <a:gd name="T123" fmla="*/ 7759 h 8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Lst>
              <a:rect l="0" t="0" r="r" b="b"/>
              <a:pathLst>
                <a:path w="3121" h="820">
                  <a:moveTo>
                    <a:pt x="3121" y="0"/>
                  </a:moveTo>
                  <a:lnTo>
                    <a:pt x="3071" y="0"/>
                  </a:lnTo>
                  <a:lnTo>
                    <a:pt x="3071" y="30"/>
                  </a:lnTo>
                  <a:lnTo>
                    <a:pt x="3091" y="30"/>
                  </a:lnTo>
                  <a:lnTo>
                    <a:pt x="3091" y="60"/>
                  </a:lnTo>
                  <a:lnTo>
                    <a:pt x="3091" y="759"/>
                  </a:lnTo>
                  <a:lnTo>
                    <a:pt x="3091" y="760"/>
                  </a:lnTo>
                  <a:lnTo>
                    <a:pt x="60" y="760"/>
                  </a:lnTo>
                  <a:lnTo>
                    <a:pt x="60" y="759"/>
                  </a:lnTo>
                  <a:lnTo>
                    <a:pt x="3061" y="759"/>
                  </a:lnTo>
                  <a:lnTo>
                    <a:pt x="3091" y="759"/>
                  </a:lnTo>
                  <a:lnTo>
                    <a:pt x="3091" y="60"/>
                  </a:lnTo>
                  <a:lnTo>
                    <a:pt x="3061" y="60"/>
                  </a:lnTo>
                  <a:lnTo>
                    <a:pt x="3061" y="749"/>
                  </a:lnTo>
                  <a:lnTo>
                    <a:pt x="60" y="749"/>
                  </a:lnTo>
                  <a:lnTo>
                    <a:pt x="30" y="749"/>
                  </a:lnTo>
                  <a:lnTo>
                    <a:pt x="30" y="30"/>
                  </a:lnTo>
                  <a:lnTo>
                    <a:pt x="10" y="30"/>
                  </a:lnTo>
                  <a:lnTo>
                    <a:pt x="10" y="0"/>
                  </a:lnTo>
                  <a:lnTo>
                    <a:pt x="0" y="0"/>
                  </a:lnTo>
                  <a:lnTo>
                    <a:pt x="0" y="30"/>
                  </a:lnTo>
                  <a:lnTo>
                    <a:pt x="0" y="749"/>
                  </a:lnTo>
                  <a:lnTo>
                    <a:pt x="0" y="790"/>
                  </a:lnTo>
                  <a:lnTo>
                    <a:pt x="0" y="820"/>
                  </a:lnTo>
                  <a:lnTo>
                    <a:pt x="3121" y="820"/>
                  </a:lnTo>
                  <a:lnTo>
                    <a:pt x="3121" y="790"/>
                  </a:lnTo>
                  <a:lnTo>
                    <a:pt x="3091" y="790"/>
                  </a:lnTo>
                  <a:lnTo>
                    <a:pt x="3091" y="789"/>
                  </a:lnTo>
                  <a:lnTo>
                    <a:pt x="3121" y="789"/>
                  </a:lnTo>
                  <a:lnTo>
                    <a:pt x="3121" y="30"/>
                  </a:lnTo>
                  <a:lnTo>
                    <a:pt x="3121"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1" name="Rectangle 90">
              <a:extLst>
                <a:ext uri="{FF2B5EF4-FFF2-40B4-BE49-F238E27FC236}">
                  <a16:creationId xmlns:a16="http://schemas.microsoft.com/office/drawing/2014/main" id="{E9B77401-48E3-AE7F-7A72-B009D5B26FB6}"/>
                </a:ext>
              </a:extLst>
            </p:cNvPr>
            <p:cNvSpPr>
              <a:spLocks noChangeArrowheads="1"/>
            </p:cNvSpPr>
            <p:nvPr/>
          </p:nvSpPr>
          <p:spPr bwMode="auto">
            <a:xfrm>
              <a:off x="7601" y="7749"/>
              <a:ext cx="3061" cy="759"/>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92" name="Line 2355">
              <a:extLst>
                <a:ext uri="{FF2B5EF4-FFF2-40B4-BE49-F238E27FC236}">
                  <a16:creationId xmlns:a16="http://schemas.microsoft.com/office/drawing/2014/main" id="{A5F9B3FC-EC37-98EF-FA56-6A4D25DAF7E4}"/>
                </a:ext>
              </a:extLst>
            </p:cNvPr>
            <p:cNvCxnSpPr>
              <a:cxnSpLocks noChangeShapeType="1"/>
            </p:cNvCxnSpPr>
            <p:nvPr/>
          </p:nvCxnSpPr>
          <p:spPr bwMode="auto">
            <a:xfrm>
              <a:off x="7532" y="8119"/>
              <a:ext cx="0" cy="37"/>
            </a:xfrm>
            <a:prstGeom prst="line">
              <a:avLst/>
            </a:prstGeom>
            <a:noFill/>
            <a:ln w="57150">
              <a:solidFill>
                <a:srgbClr val="000000"/>
              </a:solidFill>
              <a:prstDash val="solid"/>
              <a:round/>
              <a:headEnd/>
              <a:tailEnd/>
            </a:ln>
            <a:extLst>
              <a:ext uri="{909E8E84-426E-40DD-AFC4-6F175D3DCCD1}">
                <a14:hiddenFill xmlns:a14="http://schemas.microsoft.com/office/drawing/2010/main">
                  <a:noFill/>
                </a14:hiddenFill>
              </a:ext>
            </a:extLst>
          </p:spPr>
        </p:cxnSp>
        <p:sp>
          <p:nvSpPr>
            <p:cNvPr id="93" name="AutoShape 2354">
              <a:extLst>
                <a:ext uri="{FF2B5EF4-FFF2-40B4-BE49-F238E27FC236}">
                  <a16:creationId xmlns:a16="http://schemas.microsoft.com/office/drawing/2014/main" id="{552B497C-618C-7175-3024-4E48ECA5D131}"/>
                </a:ext>
              </a:extLst>
            </p:cNvPr>
            <p:cNvSpPr>
              <a:spLocks/>
            </p:cNvSpPr>
            <p:nvPr/>
          </p:nvSpPr>
          <p:spPr bwMode="auto">
            <a:xfrm>
              <a:off x="5317" y="4801"/>
              <a:ext cx="2015" cy="3848"/>
            </a:xfrm>
            <a:custGeom>
              <a:avLst/>
              <a:gdLst>
                <a:gd name="T0" fmla="+- 0 5433 5163"/>
                <a:gd name="T1" fmla="*/ T0 w 2110"/>
                <a:gd name="T2" fmla="+- 0 5112 4842"/>
                <a:gd name="T3" fmla="*/ 5112 h 3315"/>
                <a:gd name="T4" fmla="+- 0 5411 5163"/>
                <a:gd name="T5" fmla="*/ T4 w 2110"/>
                <a:gd name="T6" fmla="+- 0 5067 4842"/>
                <a:gd name="T7" fmla="*/ 5067 h 3315"/>
                <a:gd name="T8" fmla="+- 0 5298 5163"/>
                <a:gd name="T9" fmla="*/ T8 w 2110"/>
                <a:gd name="T10" fmla="+- 0 4842 4842"/>
                <a:gd name="T11" fmla="*/ 4842 h 3315"/>
                <a:gd name="T12" fmla="+- 0 5163 5163"/>
                <a:gd name="T13" fmla="*/ T12 w 2110"/>
                <a:gd name="T14" fmla="+- 0 5112 4842"/>
                <a:gd name="T15" fmla="*/ 5112 h 3315"/>
                <a:gd name="T16" fmla="+- 0 5253 5163"/>
                <a:gd name="T17" fmla="*/ T16 w 2110"/>
                <a:gd name="T18" fmla="+- 0 5112 4842"/>
                <a:gd name="T19" fmla="*/ 5112 h 3315"/>
                <a:gd name="T20" fmla="+- 0 5252 5163"/>
                <a:gd name="T21" fmla="*/ T20 w 2110"/>
                <a:gd name="T22" fmla="+- 0 8156 4842"/>
                <a:gd name="T23" fmla="*/ 8156 h 3315"/>
                <a:gd name="T24" fmla="+- 0 5342 5163"/>
                <a:gd name="T25" fmla="*/ T24 w 2110"/>
                <a:gd name="T26" fmla="+- 0 8156 4842"/>
                <a:gd name="T27" fmla="*/ 8156 h 3315"/>
                <a:gd name="T28" fmla="+- 0 5343 5163"/>
                <a:gd name="T29" fmla="*/ T28 w 2110"/>
                <a:gd name="T30" fmla="+- 0 5112 4842"/>
                <a:gd name="T31" fmla="*/ 5112 h 3315"/>
                <a:gd name="T32" fmla="+- 0 5433 5163"/>
                <a:gd name="T33" fmla="*/ T32 w 2110"/>
                <a:gd name="T34" fmla="+- 0 5112 4842"/>
                <a:gd name="T35" fmla="*/ 5112 h 3315"/>
                <a:gd name="T36" fmla="+- 0 6497 5163"/>
                <a:gd name="T37" fmla="*/ T36 w 2110"/>
                <a:gd name="T38" fmla="+- 0 6309 4842"/>
                <a:gd name="T39" fmla="*/ 6309 h 3315"/>
                <a:gd name="T40" fmla="+- 0 6474 5163"/>
                <a:gd name="T41" fmla="*/ T40 w 2110"/>
                <a:gd name="T42" fmla="+- 0 6264 4842"/>
                <a:gd name="T43" fmla="*/ 6264 h 3315"/>
                <a:gd name="T44" fmla="+- 0 6362 5163"/>
                <a:gd name="T45" fmla="*/ T44 w 2110"/>
                <a:gd name="T46" fmla="+- 0 6039 4842"/>
                <a:gd name="T47" fmla="*/ 6039 h 3315"/>
                <a:gd name="T48" fmla="+- 0 6227 5163"/>
                <a:gd name="T49" fmla="*/ T48 w 2110"/>
                <a:gd name="T50" fmla="+- 0 6309 4842"/>
                <a:gd name="T51" fmla="*/ 6309 h 3315"/>
                <a:gd name="T52" fmla="+- 0 6317 5163"/>
                <a:gd name="T53" fmla="*/ T52 w 2110"/>
                <a:gd name="T54" fmla="+- 0 6309 4842"/>
                <a:gd name="T55" fmla="*/ 6309 h 3315"/>
                <a:gd name="T56" fmla="+- 0 6316 5163"/>
                <a:gd name="T57" fmla="*/ T56 w 2110"/>
                <a:gd name="T58" fmla="+- 0 8119 4842"/>
                <a:gd name="T59" fmla="*/ 8119 h 3315"/>
                <a:gd name="T60" fmla="+- 0 6406 5163"/>
                <a:gd name="T61" fmla="*/ T60 w 2110"/>
                <a:gd name="T62" fmla="+- 0 8119 4842"/>
                <a:gd name="T63" fmla="*/ 8119 h 3315"/>
                <a:gd name="T64" fmla="+- 0 6407 5163"/>
                <a:gd name="T65" fmla="*/ T64 w 2110"/>
                <a:gd name="T66" fmla="+- 0 6309 4842"/>
                <a:gd name="T67" fmla="*/ 6309 h 3315"/>
                <a:gd name="T68" fmla="+- 0 6497 5163"/>
                <a:gd name="T69" fmla="*/ T68 w 2110"/>
                <a:gd name="T70" fmla="+- 0 6309 4842"/>
                <a:gd name="T71" fmla="*/ 6309 h 3315"/>
                <a:gd name="T72" fmla="+- 0 7272 5163"/>
                <a:gd name="T73" fmla="*/ T72 w 2110"/>
                <a:gd name="T74" fmla="+- 0 7348 4842"/>
                <a:gd name="T75" fmla="*/ 7348 h 3315"/>
                <a:gd name="T76" fmla="+- 0 7250 5163"/>
                <a:gd name="T77" fmla="*/ T76 w 2110"/>
                <a:gd name="T78" fmla="+- 0 7303 4842"/>
                <a:gd name="T79" fmla="*/ 7303 h 3315"/>
                <a:gd name="T80" fmla="+- 0 7137 5163"/>
                <a:gd name="T81" fmla="*/ T80 w 2110"/>
                <a:gd name="T82" fmla="+- 0 7078 4842"/>
                <a:gd name="T83" fmla="*/ 7078 h 3315"/>
                <a:gd name="T84" fmla="+- 0 7002 5163"/>
                <a:gd name="T85" fmla="*/ T84 w 2110"/>
                <a:gd name="T86" fmla="+- 0 7348 4842"/>
                <a:gd name="T87" fmla="*/ 7348 h 3315"/>
                <a:gd name="T88" fmla="+- 0 7092 5163"/>
                <a:gd name="T89" fmla="*/ T88 w 2110"/>
                <a:gd name="T90" fmla="+- 0 7348 4842"/>
                <a:gd name="T91" fmla="*/ 7348 h 3315"/>
                <a:gd name="T92" fmla="+- 0 7092 5163"/>
                <a:gd name="T93" fmla="*/ T92 w 2110"/>
                <a:gd name="T94" fmla="+- 0 8156 4842"/>
                <a:gd name="T95" fmla="*/ 8156 h 3315"/>
                <a:gd name="T96" fmla="+- 0 7182 5163"/>
                <a:gd name="T97" fmla="*/ T96 w 2110"/>
                <a:gd name="T98" fmla="+- 0 8156 4842"/>
                <a:gd name="T99" fmla="*/ 8156 h 3315"/>
                <a:gd name="T100" fmla="+- 0 7182 5163"/>
                <a:gd name="T101" fmla="*/ T100 w 2110"/>
                <a:gd name="T102" fmla="+- 0 7348 4842"/>
                <a:gd name="T103" fmla="*/ 7348 h 3315"/>
                <a:gd name="T104" fmla="+- 0 7272 5163"/>
                <a:gd name="T105" fmla="*/ T104 w 2110"/>
                <a:gd name="T106" fmla="+- 0 7348 4842"/>
                <a:gd name="T107" fmla="*/ 7348 h 3315"/>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Lst>
              <a:rect l="0" t="0" r="r" b="b"/>
              <a:pathLst>
                <a:path w="2110" h="3315">
                  <a:moveTo>
                    <a:pt x="270" y="270"/>
                  </a:moveTo>
                  <a:lnTo>
                    <a:pt x="248" y="225"/>
                  </a:lnTo>
                  <a:lnTo>
                    <a:pt x="135" y="0"/>
                  </a:lnTo>
                  <a:lnTo>
                    <a:pt x="0" y="270"/>
                  </a:lnTo>
                  <a:lnTo>
                    <a:pt x="90" y="270"/>
                  </a:lnTo>
                  <a:lnTo>
                    <a:pt x="89" y="3314"/>
                  </a:lnTo>
                  <a:lnTo>
                    <a:pt x="179" y="3314"/>
                  </a:lnTo>
                  <a:lnTo>
                    <a:pt x="180" y="270"/>
                  </a:lnTo>
                  <a:lnTo>
                    <a:pt x="270" y="270"/>
                  </a:lnTo>
                  <a:close/>
                  <a:moveTo>
                    <a:pt x="1334" y="1467"/>
                  </a:moveTo>
                  <a:lnTo>
                    <a:pt x="1311" y="1422"/>
                  </a:lnTo>
                  <a:lnTo>
                    <a:pt x="1199" y="1197"/>
                  </a:lnTo>
                  <a:lnTo>
                    <a:pt x="1064" y="1467"/>
                  </a:lnTo>
                  <a:lnTo>
                    <a:pt x="1154" y="1467"/>
                  </a:lnTo>
                  <a:lnTo>
                    <a:pt x="1153" y="3277"/>
                  </a:lnTo>
                  <a:lnTo>
                    <a:pt x="1243" y="3277"/>
                  </a:lnTo>
                  <a:lnTo>
                    <a:pt x="1244" y="1467"/>
                  </a:lnTo>
                  <a:lnTo>
                    <a:pt x="1334" y="1467"/>
                  </a:lnTo>
                  <a:close/>
                  <a:moveTo>
                    <a:pt x="2109" y="2506"/>
                  </a:moveTo>
                  <a:lnTo>
                    <a:pt x="2087" y="2461"/>
                  </a:lnTo>
                  <a:lnTo>
                    <a:pt x="1974" y="2236"/>
                  </a:lnTo>
                  <a:lnTo>
                    <a:pt x="1839" y="2506"/>
                  </a:lnTo>
                  <a:lnTo>
                    <a:pt x="1929" y="2506"/>
                  </a:lnTo>
                  <a:lnTo>
                    <a:pt x="1929" y="3314"/>
                  </a:lnTo>
                  <a:lnTo>
                    <a:pt x="2019" y="3314"/>
                  </a:lnTo>
                  <a:lnTo>
                    <a:pt x="2019" y="2506"/>
                  </a:lnTo>
                  <a:lnTo>
                    <a:pt x="2109" y="25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4" name="Freeform 2353">
              <a:extLst>
                <a:ext uri="{FF2B5EF4-FFF2-40B4-BE49-F238E27FC236}">
                  <a16:creationId xmlns:a16="http://schemas.microsoft.com/office/drawing/2014/main" id="{7735209A-3F08-1B7B-84A8-DDAE66ADFDBA}"/>
                </a:ext>
              </a:extLst>
            </p:cNvPr>
            <p:cNvSpPr>
              <a:spLocks/>
            </p:cNvSpPr>
            <p:nvPr/>
          </p:nvSpPr>
          <p:spPr bwMode="auto">
            <a:xfrm>
              <a:off x="3371" y="1883"/>
              <a:ext cx="2866" cy="822"/>
            </a:xfrm>
            <a:custGeom>
              <a:avLst/>
              <a:gdLst>
                <a:gd name="T0" fmla="+- 0 6237 3371"/>
                <a:gd name="T1" fmla="*/ T0 w 2866"/>
                <a:gd name="T2" fmla="+- 0 1883 1883"/>
                <a:gd name="T3" fmla="*/ 1883 h 822"/>
                <a:gd name="T4" fmla="+- 0 6187 3371"/>
                <a:gd name="T5" fmla="*/ T4 w 2866"/>
                <a:gd name="T6" fmla="+- 0 1883 1883"/>
                <a:gd name="T7" fmla="*/ 1883 h 822"/>
                <a:gd name="T8" fmla="+- 0 6187 3371"/>
                <a:gd name="T9" fmla="*/ T8 w 2866"/>
                <a:gd name="T10" fmla="+- 0 1913 1883"/>
                <a:gd name="T11" fmla="*/ 1913 h 822"/>
                <a:gd name="T12" fmla="+- 0 6207 3371"/>
                <a:gd name="T13" fmla="*/ T12 w 2866"/>
                <a:gd name="T14" fmla="+- 0 1913 1883"/>
                <a:gd name="T15" fmla="*/ 1913 h 822"/>
                <a:gd name="T16" fmla="+- 0 6207 3371"/>
                <a:gd name="T17" fmla="*/ T16 w 2866"/>
                <a:gd name="T18" fmla="+- 0 1942 1883"/>
                <a:gd name="T19" fmla="*/ 1942 h 822"/>
                <a:gd name="T20" fmla="+- 0 6177 3371"/>
                <a:gd name="T21" fmla="*/ T20 w 2866"/>
                <a:gd name="T22" fmla="+- 0 1942 1883"/>
                <a:gd name="T23" fmla="*/ 1942 h 822"/>
                <a:gd name="T24" fmla="+- 0 6177 3371"/>
                <a:gd name="T25" fmla="*/ T24 w 2866"/>
                <a:gd name="T26" fmla="+- 0 2635 1883"/>
                <a:gd name="T27" fmla="*/ 2635 h 822"/>
                <a:gd name="T28" fmla="+- 0 3431 3371"/>
                <a:gd name="T29" fmla="*/ T28 w 2866"/>
                <a:gd name="T30" fmla="+- 0 2635 1883"/>
                <a:gd name="T31" fmla="*/ 2635 h 822"/>
                <a:gd name="T32" fmla="+- 0 3401 3371"/>
                <a:gd name="T33" fmla="*/ T32 w 2866"/>
                <a:gd name="T34" fmla="+- 0 2635 1883"/>
                <a:gd name="T35" fmla="*/ 2635 h 822"/>
                <a:gd name="T36" fmla="+- 0 3401 3371"/>
                <a:gd name="T37" fmla="*/ T36 w 2866"/>
                <a:gd name="T38" fmla="+- 0 1913 1883"/>
                <a:gd name="T39" fmla="*/ 1913 h 822"/>
                <a:gd name="T40" fmla="+- 0 3381 3371"/>
                <a:gd name="T41" fmla="*/ T40 w 2866"/>
                <a:gd name="T42" fmla="+- 0 1913 1883"/>
                <a:gd name="T43" fmla="*/ 1913 h 822"/>
                <a:gd name="T44" fmla="+- 0 3381 3371"/>
                <a:gd name="T45" fmla="*/ T44 w 2866"/>
                <a:gd name="T46" fmla="+- 0 1883 1883"/>
                <a:gd name="T47" fmla="*/ 1883 h 822"/>
                <a:gd name="T48" fmla="+- 0 3371 3371"/>
                <a:gd name="T49" fmla="*/ T48 w 2866"/>
                <a:gd name="T50" fmla="+- 0 1883 1883"/>
                <a:gd name="T51" fmla="*/ 1883 h 822"/>
                <a:gd name="T52" fmla="+- 0 3371 3371"/>
                <a:gd name="T53" fmla="*/ T52 w 2866"/>
                <a:gd name="T54" fmla="+- 0 1913 1883"/>
                <a:gd name="T55" fmla="*/ 1913 h 822"/>
                <a:gd name="T56" fmla="+- 0 3371 3371"/>
                <a:gd name="T57" fmla="*/ T56 w 2866"/>
                <a:gd name="T58" fmla="+- 0 2635 1883"/>
                <a:gd name="T59" fmla="*/ 2635 h 822"/>
                <a:gd name="T60" fmla="+- 0 3371 3371"/>
                <a:gd name="T61" fmla="*/ T60 w 2866"/>
                <a:gd name="T62" fmla="+- 0 2675 1883"/>
                <a:gd name="T63" fmla="*/ 2675 h 822"/>
                <a:gd name="T64" fmla="+- 0 3371 3371"/>
                <a:gd name="T65" fmla="*/ T64 w 2866"/>
                <a:gd name="T66" fmla="+- 0 2705 1883"/>
                <a:gd name="T67" fmla="*/ 2705 h 822"/>
                <a:gd name="T68" fmla="+- 0 6237 3371"/>
                <a:gd name="T69" fmla="*/ T68 w 2866"/>
                <a:gd name="T70" fmla="+- 0 2705 1883"/>
                <a:gd name="T71" fmla="*/ 2705 h 822"/>
                <a:gd name="T72" fmla="+- 0 6237 3371"/>
                <a:gd name="T73" fmla="*/ T72 w 2866"/>
                <a:gd name="T74" fmla="+- 0 2675 1883"/>
                <a:gd name="T75" fmla="*/ 2675 h 822"/>
                <a:gd name="T76" fmla="+- 0 6237 3371"/>
                <a:gd name="T77" fmla="*/ T76 w 2866"/>
                <a:gd name="T78" fmla="+- 0 1913 1883"/>
                <a:gd name="T79" fmla="*/ 1913 h 822"/>
                <a:gd name="T80" fmla="+- 0 6237 3371"/>
                <a:gd name="T81" fmla="*/ T80 w 2866"/>
                <a:gd name="T82" fmla="+- 0 1912 1883"/>
                <a:gd name="T83" fmla="*/ 1912 h 822"/>
                <a:gd name="T84" fmla="+- 0 6237 3371"/>
                <a:gd name="T85" fmla="*/ T84 w 2866"/>
                <a:gd name="T86" fmla="+- 0 1883 1883"/>
                <a:gd name="T87" fmla="*/ 1883 h 82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Lst>
              <a:rect l="0" t="0" r="r" b="b"/>
              <a:pathLst>
                <a:path w="2866" h="822">
                  <a:moveTo>
                    <a:pt x="2866" y="0"/>
                  </a:moveTo>
                  <a:lnTo>
                    <a:pt x="2816" y="0"/>
                  </a:lnTo>
                  <a:lnTo>
                    <a:pt x="2816" y="30"/>
                  </a:lnTo>
                  <a:lnTo>
                    <a:pt x="2836" y="30"/>
                  </a:lnTo>
                  <a:lnTo>
                    <a:pt x="2836" y="59"/>
                  </a:lnTo>
                  <a:lnTo>
                    <a:pt x="2806" y="59"/>
                  </a:lnTo>
                  <a:lnTo>
                    <a:pt x="2806" y="752"/>
                  </a:lnTo>
                  <a:lnTo>
                    <a:pt x="60" y="752"/>
                  </a:lnTo>
                  <a:lnTo>
                    <a:pt x="30" y="752"/>
                  </a:lnTo>
                  <a:lnTo>
                    <a:pt x="30" y="30"/>
                  </a:lnTo>
                  <a:lnTo>
                    <a:pt x="10" y="30"/>
                  </a:lnTo>
                  <a:lnTo>
                    <a:pt x="10" y="0"/>
                  </a:lnTo>
                  <a:lnTo>
                    <a:pt x="0" y="0"/>
                  </a:lnTo>
                  <a:lnTo>
                    <a:pt x="0" y="30"/>
                  </a:lnTo>
                  <a:lnTo>
                    <a:pt x="0" y="752"/>
                  </a:lnTo>
                  <a:lnTo>
                    <a:pt x="0" y="792"/>
                  </a:lnTo>
                  <a:lnTo>
                    <a:pt x="0" y="822"/>
                  </a:lnTo>
                  <a:lnTo>
                    <a:pt x="2866" y="822"/>
                  </a:lnTo>
                  <a:lnTo>
                    <a:pt x="2866" y="792"/>
                  </a:lnTo>
                  <a:lnTo>
                    <a:pt x="2866" y="30"/>
                  </a:lnTo>
                  <a:lnTo>
                    <a:pt x="2866" y="29"/>
                  </a:lnTo>
                  <a:lnTo>
                    <a:pt x="2866" y="0"/>
                  </a:lnTo>
                  <a:close/>
                </a:path>
              </a:pathLst>
            </a:custGeom>
            <a:solidFill>
              <a:srgbClr val="1F5767">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5" name="Rectangle 94">
              <a:extLst>
                <a:ext uri="{FF2B5EF4-FFF2-40B4-BE49-F238E27FC236}">
                  <a16:creationId xmlns:a16="http://schemas.microsoft.com/office/drawing/2014/main" id="{03C80F11-A0BB-0428-9441-3FDB63EBEE17}"/>
                </a:ext>
              </a:extLst>
            </p:cNvPr>
            <p:cNvSpPr>
              <a:spLocks noChangeArrowheads="1"/>
            </p:cNvSpPr>
            <p:nvPr/>
          </p:nvSpPr>
          <p:spPr bwMode="auto">
            <a:xfrm>
              <a:off x="3381" y="1872"/>
              <a:ext cx="2806" cy="763"/>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96" name="Rectangle 95">
              <a:extLst>
                <a:ext uri="{FF2B5EF4-FFF2-40B4-BE49-F238E27FC236}">
                  <a16:creationId xmlns:a16="http://schemas.microsoft.com/office/drawing/2014/main" id="{FD80530D-1643-6798-A90A-077DA585D2FC}"/>
                </a:ext>
              </a:extLst>
            </p:cNvPr>
            <p:cNvSpPr>
              <a:spLocks noChangeArrowheads="1"/>
            </p:cNvSpPr>
            <p:nvPr/>
          </p:nvSpPr>
          <p:spPr bwMode="auto">
            <a:xfrm>
              <a:off x="3381" y="1872"/>
              <a:ext cx="2806" cy="763"/>
            </a:xfrm>
            <a:prstGeom prst="rect">
              <a:avLst/>
            </a:prstGeom>
            <a:noFill/>
            <a:ln w="38100">
              <a:solidFill>
                <a:srgbClr val="F1F1F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cxnSp>
          <p:nvCxnSpPr>
            <p:cNvPr id="97" name="Line 2350">
              <a:extLst>
                <a:ext uri="{FF2B5EF4-FFF2-40B4-BE49-F238E27FC236}">
                  <a16:creationId xmlns:a16="http://schemas.microsoft.com/office/drawing/2014/main" id="{5A473712-F68D-059B-E45D-9ED7D64041A0}"/>
                </a:ext>
              </a:extLst>
            </p:cNvPr>
            <p:cNvCxnSpPr>
              <a:cxnSpLocks noChangeShapeType="1"/>
            </p:cNvCxnSpPr>
            <p:nvPr/>
          </p:nvCxnSpPr>
          <p:spPr bwMode="auto">
            <a:xfrm>
              <a:off x="3989" y="8156"/>
              <a:ext cx="0" cy="0"/>
            </a:xfrm>
            <a:prstGeom prst="line">
              <a:avLst/>
            </a:prstGeom>
            <a:noFill/>
            <a:ln w="57150">
              <a:solidFill>
                <a:srgbClr val="000000"/>
              </a:solidFill>
              <a:prstDash val="solid"/>
              <a:round/>
              <a:headEnd/>
              <a:tailEnd/>
            </a:ln>
            <a:extLst>
              <a:ext uri="{909E8E84-426E-40DD-AFC4-6F175D3DCCD1}">
                <a14:hiddenFill xmlns:a14="http://schemas.microsoft.com/office/drawing/2010/main">
                  <a:noFill/>
                </a14:hiddenFill>
              </a:ext>
            </a:extLst>
          </p:spPr>
        </p:cxnSp>
        <p:sp>
          <p:nvSpPr>
            <p:cNvPr id="98" name="AutoShape 2349">
              <a:extLst>
                <a:ext uri="{FF2B5EF4-FFF2-40B4-BE49-F238E27FC236}">
                  <a16:creationId xmlns:a16="http://schemas.microsoft.com/office/drawing/2014/main" id="{F2DF44F2-6DC5-217E-4A99-9DD4F0A3782E}"/>
                </a:ext>
              </a:extLst>
            </p:cNvPr>
            <p:cNvSpPr>
              <a:spLocks/>
            </p:cNvSpPr>
            <p:nvPr/>
          </p:nvSpPr>
          <p:spPr bwMode="auto">
            <a:xfrm>
              <a:off x="3520" y="2673"/>
              <a:ext cx="241" cy="5976"/>
            </a:xfrm>
            <a:custGeom>
              <a:avLst/>
              <a:gdLst>
                <a:gd name="T0" fmla="+- 0 3582 3492"/>
                <a:gd name="T1" fmla="*/ T0 w 270"/>
                <a:gd name="T2" fmla="+- 0 2897 2673"/>
                <a:gd name="T3" fmla="*/ 2897 h 5521"/>
                <a:gd name="T4" fmla="+- 0 3498 3492"/>
                <a:gd name="T5" fmla="*/ T4 w 270"/>
                <a:gd name="T6" fmla="+- 0 8192 2673"/>
                <a:gd name="T7" fmla="*/ 8192 h 5521"/>
                <a:gd name="T8" fmla="+- 0 3588 3492"/>
                <a:gd name="T9" fmla="*/ T8 w 270"/>
                <a:gd name="T10" fmla="+- 0 8194 2673"/>
                <a:gd name="T11" fmla="*/ 8194 h 5521"/>
                <a:gd name="T12" fmla="+- 0 3672 3492"/>
                <a:gd name="T13" fmla="*/ T12 w 270"/>
                <a:gd name="T14" fmla="+- 0 2944 2673"/>
                <a:gd name="T15" fmla="*/ 2944 h 5521"/>
                <a:gd name="T16" fmla="+- 0 3582 3492"/>
                <a:gd name="T17" fmla="*/ T16 w 270"/>
                <a:gd name="T18" fmla="+- 0 2942 2673"/>
                <a:gd name="T19" fmla="*/ 2942 h 5521"/>
                <a:gd name="T20" fmla="+- 0 3672 3492"/>
                <a:gd name="T21" fmla="*/ T20 w 270"/>
                <a:gd name="T22" fmla="+- 0 2942 2673"/>
                <a:gd name="T23" fmla="*/ 2942 h 5521"/>
                <a:gd name="T24" fmla="+- 0 3672 3492"/>
                <a:gd name="T25" fmla="*/ T24 w 270"/>
                <a:gd name="T26" fmla="+- 0 2899 2673"/>
                <a:gd name="T27" fmla="*/ 2899 h 5521"/>
                <a:gd name="T28" fmla="+- 0 3582 3492"/>
                <a:gd name="T29" fmla="*/ T28 w 270"/>
                <a:gd name="T30" fmla="+- 0 2897 2673"/>
                <a:gd name="T31" fmla="*/ 2897 h 5521"/>
                <a:gd name="T32" fmla="+- 0 3739 3492"/>
                <a:gd name="T33" fmla="*/ T32 w 270"/>
                <a:gd name="T34" fmla="+- 0 2897 2673"/>
                <a:gd name="T35" fmla="*/ 2897 h 5521"/>
                <a:gd name="T36" fmla="+- 0 3582 3492"/>
                <a:gd name="T37" fmla="*/ T36 w 270"/>
                <a:gd name="T38" fmla="+- 0 2897 2673"/>
                <a:gd name="T39" fmla="*/ 2897 h 5521"/>
                <a:gd name="T40" fmla="+- 0 3672 3492"/>
                <a:gd name="T41" fmla="*/ T40 w 270"/>
                <a:gd name="T42" fmla="+- 0 2899 2673"/>
                <a:gd name="T43" fmla="*/ 2899 h 5521"/>
                <a:gd name="T44" fmla="+- 0 3672 3492"/>
                <a:gd name="T45" fmla="*/ T44 w 270"/>
                <a:gd name="T46" fmla="+- 0 2944 2673"/>
                <a:gd name="T47" fmla="*/ 2944 h 5521"/>
                <a:gd name="T48" fmla="+- 0 3762 3492"/>
                <a:gd name="T49" fmla="*/ T48 w 270"/>
                <a:gd name="T50" fmla="+- 0 2945 2673"/>
                <a:gd name="T51" fmla="*/ 2945 h 5521"/>
                <a:gd name="T52" fmla="+- 0 3739 3492"/>
                <a:gd name="T53" fmla="*/ T52 w 270"/>
                <a:gd name="T54" fmla="+- 0 2897 2673"/>
                <a:gd name="T55" fmla="*/ 2897 h 5521"/>
                <a:gd name="T56" fmla="+- 0 3672 3492"/>
                <a:gd name="T57" fmla="*/ T56 w 270"/>
                <a:gd name="T58" fmla="+- 0 2942 2673"/>
                <a:gd name="T59" fmla="*/ 2942 h 5521"/>
                <a:gd name="T60" fmla="+- 0 3582 3492"/>
                <a:gd name="T61" fmla="*/ T60 w 270"/>
                <a:gd name="T62" fmla="+- 0 2942 2673"/>
                <a:gd name="T63" fmla="*/ 2942 h 5521"/>
                <a:gd name="T64" fmla="+- 0 3672 3492"/>
                <a:gd name="T65" fmla="*/ T64 w 270"/>
                <a:gd name="T66" fmla="+- 0 2944 2673"/>
                <a:gd name="T67" fmla="*/ 2944 h 5521"/>
                <a:gd name="T68" fmla="+- 0 3672 3492"/>
                <a:gd name="T69" fmla="*/ T68 w 270"/>
                <a:gd name="T70" fmla="+- 0 2942 2673"/>
                <a:gd name="T71" fmla="*/ 2942 h 5521"/>
                <a:gd name="T72" fmla="+- 0 3631 3492"/>
                <a:gd name="T73" fmla="*/ T72 w 270"/>
                <a:gd name="T74" fmla="+- 0 2673 2673"/>
                <a:gd name="T75" fmla="*/ 2673 h 5521"/>
                <a:gd name="T76" fmla="+- 0 3492 3492"/>
                <a:gd name="T77" fmla="*/ T76 w 270"/>
                <a:gd name="T78" fmla="+- 0 2941 2673"/>
                <a:gd name="T79" fmla="*/ 2941 h 5521"/>
                <a:gd name="T80" fmla="+- 0 3582 3492"/>
                <a:gd name="T81" fmla="*/ T80 w 270"/>
                <a:gd name="T82" fmla="+- 0 2942 2673"/>
                <a:gd name="T83" fmla="*/ 2942 h 5521"/>
                <a:gd name="T84" fmla="+- 0 3582 3492"/>
                <a:gd name="T85" fmla="*/ T84 w 270"/>
                <a:gd name="T86" fmla="+- 0 2942 2673"/>
                <a:gd name="T87" fmla="*/ 2942 h 5521"/>
                <a:gd name="T88" fmla="+- 0 3582 3492"/>
                <a:gd name="T89" fmla="*/ T88 w 270"/>
                <a:gd name="T90" fmla="+- 0 2897 2673"/>
                <a:gd name="T91" fmla="*/ 2897 h 5521"/>
                <a:gd name="T92" fmla="+- 0 3739 3492"/>
                <a:gd name="T93" fmla="*/ T92 w 270"/>
                <a:gd name="T94" fmla="+- 0 2897 2673"/>
                <a:gd name="T95" fmla="*/ 2897 h 5521"/>
                <a:gd name="T96" fmla="+- 0 3631 3492"/>
                <a:gd name="T97" fmla="*/ T96 w 270"/>
                <a:gd name="T98" fmla="+- 0 2673 2673"/>
                <a:gd name="T99" fmla="*/ 2673 h 552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70" h="5521">
                  <a:moveTo>
                    <a:pt x="90" y="224"/>
                  </a:moveTo>
                  <a:lnTo>
                    <a:pt x="6" y="5519"/>
                  </a:lnTo>
                  <a:lnTo>
                    <a:pt x="96" y="5521"/>
                  </a:lnTo>
                  <a:lnTo>
                    <a:pt x="180" y="271"/>
                  </a:lnTo>
                  <a:lnTo>
                    <a:pt x="90" y="269"/>
                  </a:lnTo>
                  <a:lnTo>
                    <a:pt x="180" y="269"/>
                  </a:lnTo>
                  <a:lnTo>
                    <a:pt x="180" y="226"/>
                  </a:lnTo>
                  <a:lnTo>
                    <a:pt x="90" y="224"/>
                  </a:lnTo>
                  <a:close/>
                  <a:moveTo>
                    <a:pt x="247" y="224"/>
                  </a:moveTo>
                  <a:lnTo>
                    <a:pt x="90" y="224"/>
                  </a:lnTo>
                  <a:lnTo>
                    <a:pt x="180" y="226"/>
                  </a:lnTo>
                  <a:lnTo>
                    <a:pt x="180" y="271"/>
                  </a:lnTo>
                  <a:lnTo>
                    <a:pt x="270" y="272"/>
                  </a:lnTo>
                  <a:lnTo>
                    <a:pt x="247" y="224"/>
                  </a:lnTo>
                  <a:close/>
                  <a:moveTo>
                    <a:pt x="180" y="269"/>
                  </a:moveTo>
                  <a:lnTo>
                    <a:pt x="90" y="269"/>
                  </a:lnTo>
                  <a:lnTo>
                    <a:pt x="180" y="271"/>
                  </a:lnTo>
                  <a:lnTo>
                    <a:pt x="180" y="269"/>
                  </a:lnTo>
                  <a:close/>
                  <a:moveTo>
                    <a:pt x="139" y="0"/>
                  </a:moveTo>
                  <a:lnTo>
                    <a:pt x="0" y="268"/>
                  </a:lnTo>
                  <a:lnTo>
                    <a:pt x="90" y="269"/>
                  </a:lnTo>
                  <a:lnTo>
                    <a:pt x="90" y="224"/>
                  </a:lnTo>
                  <a:lnTo>
                    <a:pt x="247" y="224"/>
                  </a:lnTo>
                  <a:lnTo>
                    <a:pt x="1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9" name="AutoShape 2348">
              <a:extLst>
                <a:ext uri="{FF2B5EF4-FFF2-40B4-BE49-F238E27FC236}">
                  <a16:creationId xmlns:a16="http://schemas.microsoft.com/office/drawing/2014/main" id="{BB66AF5C-F613-47C7-259A-FD7D46E8F684}"/>
                </a:ext>
              </a:extLst>
            </p:cNvPr>
            <p:cNvSpPr>
              <a:spLocks/>
            </p:cNvSpPr>
            <p:nvPr/>
          </p:nvSpPr>
          <p:spPr bwMode="auto">
            <a:xfrm>
              <a:off x="5257" y="301"/>
              <a:ext cx="1746" cy="1648"/>
            </a:xfrm>
            <a:custGeom>
              <a:avLst/>
              <a:gdLst>
                <a:gd name="T0" fmla="+- 0 6082 5257"/>
                <a:gd name="T1" fmla="*/ T0 w 1746"/>
                <a:gd name="T2" fmla="+- 0 1949 301"/>
                <a:gd name="T3" fmla="*/ 1949 h 1648"/>
                <a:gd name="T4" fmla="+- 0 6497 5257"/>
                <a:gd name="T5" fmla="*/ T4 w 1746"/>
                <a:gd name="T6" fmla="+- 0 1746 301"/>
                <a:gd name="T7" fmla="*/ 1746 h 1648"/>
                <a:gd name="T8" fmla="+- 0 6636 5257"/>
                <a:gd name="T9" fmla="*/ T8 w 1746"/>
                <a:gd name="T10" fmla="+- 0 1560 301"/>
                <a:gd name="T11" fmla="*/ 1560 h 1648"/>
                <a:gd name="T12" fmla="+- 0 6229 5257"/>
                <a:gd name="T13" fmla="*/ T12 w 1746"/>
                <a:gd name="T14" fmla="+- 0 1496 301"/>
                <a:gd name="T15" fmla="*/ 1496 h 1648"/>
                <a:gd name="T16" fmla="+- 0 6913 5257"/>
                <a:gd name="T17" fmla="*/ T16 w 1746"/>
                <a:gd name="T18" fmla="+- 0 562 301"/>
                <a:gd name="T19" fmla="*/ 562 h 1648"/>
                <a:gd name="T20" fmla="+- 0 6721 5257"/>
                <a:gd name="T21" fmla="*/ T20 w 1746"/>
                <a:gd name="T22" fmla="+- 0 612 301"/>
                <a:gd name="T23" fmla="*/ 612 h 1648"/>
                <a:gd name="T24" fmla="+- 0 6689 5257"/>
                <a:gd name="T25" fmla="*/ T24 w 1746"/>
                <a:gd name="T26" fmla="+- 0 723 301"/>
                <a:gd name="T27" fmla="*/ 723 h 1648"/>
                <a:gd name="T28" fmla="+- 0 6640 5257"/>
                <a:gd name="T29" fmla="*/ T28 w 1746"/>
                <a:gd name="T30" fmla="+- 0 845 301"/>
                <a:gd name="T31" fmla="*/ 845 h 1648"/>
                <a:gd name="T32" fmla="+- 0 6575 5257"/>
                <a:gd name="T33" fmla="*/ T32 w 1746"/>
                <a:gd name="T34" fmla="+- 0 977 301"/>
                <a:gd name="T35" fmla="*/ 977 h 1648"/>
                <a:gd name="T36" fmla="+- 0 6494 5257"/>
                <a:gd name="T37" fmla="*/ T36 w 1746"/>
                <a:gd name="T38" fmla="+- 0 1118 301"/>
                <a:gd name="T39" fmla="*/ 1118 h 1648"/>
                <a:gd name="T40" fmla="+- 0 6398 5257"/>
                <a:gd name="T41" fmla="*/ T40 w 1746"/>
                <a:gd name="T42" fmla="+- 0 1266 301"/>
                <a:gd name="T43" fmla="*/ 1266 h 1648"/>
                <a:gd name="T44" fmla="+- 0 6288 5257"/>
                <a:gd name="T45" fmla="*/ T44 w 1746"/>
                <a:gd name="T46" fmla="+- 0 1418 301"/>
                <a:gd name="T47" fmla="*/ 1418 h 1648"/>
                <a:gd name="T48" fmla="+- 0 6680 5257"/>
                <a:gd name="T49" fmla="*/ T48 w 1746"/>
                <a:gd name="T50" fmla="+- 0 1496 301"/>
                <a:gd name="T51" fmla="*/ 1496 h 1648"/>
                <a:gd name="T52" fmla="+- 0 6754 5257"/>
                <a:gd name="T53" fmla="*/ T52 w 1746"/>
                <a:gd name="T54" fmla="+- 0 1382 301"/>
                <a:gd name="T55" fmla="*/ 1382 h 1648"/>
                <a:gd name="T56" fmla="+- 0 6851 5257"/>
                <a:gd name="T57" fmla="*/ T56 w 1746"/>
                <a:gd name="T58" fmla="+- 0 1214 301"/>
                <a:gd name="T59" fmla="*/ 1214 h 1648"/>
                <a:gd name="T60" fmla="+- 0 6924 5257"/>
                <a:gd name="T61" fmla="*/ T60 w 1746"/>
                <a:gd name="T62" fmla="+- 0 1060 301"/>
                <a:gd name="T63" fmla="*/ 1060 h 1648"/>
                <a:gd name="T64" fmla="+- 0 6974 5257"/>
                <a:gd name="T65" fmla="*/ T64 w 1746"/>
                <a:gd name="T66" fmla="+- 0 921 301"/>
                <a:gd name="T67" fmla="*/ 921 h 1648"/>
                <a:gd name="T68" fmla="+- 0 7000 5257"/>
                <a:gd name="T69" fmla="*/ T68 w 1746"/>
                <a:gd name="T70" fmla="+- 0 801 301"/>
                <a:gd name="T71" fmla="*/ 801 h 1648"/>
                <a:gd name="T72" fmla="+- 0 7000 5257"/>
                <a:gd name="T73" fmla="*/ T72 w 1746"/>
                <a:gd name="T74" fmla="+- 0 701 301"/>
                <a:gd name="T75" fmla="*/ 701 h 1648"/>
                <a:gd name="T76" fmla="+- 0 6973 5257"/>
                <a:gd name="T77" fmla="*/ T76 w 1746"/>
                <a:gd name="T78" fmla="+- 0 625 301"/>
                <a:gd name="T79" fmla="*/ 625 h 1648"/>
                <a:gd name="T80" fmla="+- 0 6913 5257"/>
                <a:gd name="T81" fmla="*/ T80 w 1746"/>
                <a:gd name="T82" fmla="+- 0 562 301"/>
                <a:gd name="T83" fmla="*/ 562 h 1648"/>
                <a:gd name="T84" fmla="+- 0 6498 5257"/>
                <a:gd name="T85" fmla="*/ T84 w 1746"/>
                <a:gd name="T86" fmla="+- 0 305 301"/>
                <a:gd name="T87" fmla="*/ 305 h 1648"/>
                <a:gd name="T88" fmla="+- 0 6396 5257"/>
                <a:gd name="T89" fmla="*/ T88 w 1746"/>
                <a:gd name="T90" fmla="+- 0 329 301"/>
                <a:gd name="T91" fmla="*/ 329 h 1648"/>
                <a:gd name="T92" fmla="+- 0 6281 5257"/>
                <a:gd name="T93" fmla="*/ T92 w 1746"/>
                <a:gd name="T94" fmla="+- 0 373 301"/>
                <a:gd name="T95" fmla="*/ 373 h 1648"/>
                <a:gd name="T96" fmla="+- 0 6154 5257"/>
                <a:gd name="T97" fmla="*/ T96 w 1746"/>
                <a:gd name="T98" fmla="+- 0 438 301"/>
                <a:gd name="T99" fmla="*/ 438 h 1648"/>
                <a:gd name="T100" fmla="+- 0 6017 5257"/>
                <a:gd name="T101" fmla="*/ T100 w 1746"/>
                <a:gd name="T102" fmla="+- 0 521 301"/>
                <a:gd name="T103" fmla="*/ 521 h 1648"/>
                <a:gd name="T104" fmla="+- 0 5873 5257"/>
                <a:gd name="T105" fmla="*/ T104 w 1746"/>
                <a:gd name="T106" fmla="+- 0 622 301"/>
                <a:gd name="T107" fmla="*/ 622 h 1648"/>
                <a:gd name="T108" fmla="+- 0 5723 5257"/>
                <a:gd name="T109" fmla="*/ T108 w 1746"/>
                <a:gd name="T110" fmla="+- 0 740 301"/>
                <a:gd name="T111" fmla="*/ 740 h 1648"/>
                <a:gd name="T112" fmla="+- 0 5569 5257"/>
                <a:gd name="T113" fmla="*/ T112 w 1746"/>
                <a:gd name="T114" fmla="+- 0 873 301"/>
                <a:gd name="T115" fmla="*/ 873 h 1648"/>
                <a:gd name="T116" fmla="+- 0 5413 5257"/>
                <a:gd name="T117" fmla="*/ T116 w 1746"/>
                <a:gd name="T118" fmla="+- 0 1020 301"/>
                <a:gd name="T119" fmla="*/ 1020 h 1648"/>
                <a:gd name="T120" fmla="+- 0 5257 5257"/>
                <a:gd name="T121" fmla="*/ T120 w 1746"/>
                <a:gd name="T122" fmla="+- 0 1180 301"/>
                <a:gd name="T123" fmla="*/ 1180 h 1648"/>
                <a:gd name="T124" fmla="+- 0 5595 5257"/>
                <a:gd name="T125" fmla="*/ T124 w 1746"/>
                <a:gd name="T126" fmla="+- 0 1359 301"/>
                <a:gd name="T127" fmla="*/ 1359 h 1648"/>
                <a:gd name="T128" fmla="+- 0 5733 5257"/>
                <a:gd name="T129" fmla="*/ T128 w 1746"/>
                <a:gd name="T130" fmla="+- 0 1221 301"/>
                <a:gd name="T131" fmla="*/ 1221 h 1648"/>
                <a:gd name="T132" fmla="+- 0 5872 5257"/>
                <a:gd name="T133" fmla="*/ T132 w 1746"/>
                <a:gd name="T134" fmla="+- 0 1092 301"/>
                <a:gd name="T135" fmla="*/ 1092 h 1648"/>
                <a:gd name="T136" fmla="+- 0 6010 5257"/>
                <a:gd name="T137" fmla="*/ T136 w 1746"/>
                <a:gd name="T138" fmla="+- 0 975 301"/>
                <a:gd name="T139" fmla="*/ 975 h 1648"/>
                <a:gd name="T140" fmla="+- 0 6146 5257"/>
                <a:gd name="T141" fmla="*/ T140 w 1746"/>
                <a:gd name="T142" fmla="+- 0 870 301"/>
                <a:gd name="T143" fmla="*/ 870 h 1648"/>
                <a:gd name="T144" fmla="+- 0 6277 5257"/>
                <a:gd name="T145" fmla="*/ T144 w 1746"/>
                <a:gd name="T146" fmla="+- 0 778 301"/>
                <a:gd name="T147" fmla="*/ 778 h 1648"/>
                <a:gd name="T148" fmla="+- 0 6403 5257"/>
                <a:gd name="T149" fmla="*/ T148 w 1746"/>
                <a:gd name="T150" fmla="+- 0 700 301"/>
                <a:gd name="T151" fmla="*/ 700 h 1648"/>
                <a:gd name="T152" fmla="+- 0 6521 5257"/>
                <a:gd name="T153" fmla="*/ T152 w 1746"/>
                <a:gd name="T154" fmla="+- 0 637 301"/>
                <a:gd name="T155" fmla="*/ 637 h 1648"/>
                <a:gd name="T156" fmla="+- 0 6630 5257"/>
                <a:gd name="T157" fmla="*/ T156 w 1746"/>
                <a:gd name="T158" fmla="+- 0 591 301"/>
                <a:gd name="T159" fmla="*/ 591 h 1648"/>
                <a:gd name="T160" fmla="+- 0 6730 5257"/>
                <a:gd name="T161" fmla="*/ T160 w 1746"/>
                <a:gd name="T162" fmla="+- 0 562 301"/>
                <a:gd name="T163" fmla="*/ 562 h 1648"/>
                <a:gd name="T164" fmla="+- 0 6680 5257"/>
                <a:gd name="T165" fmla="*/ T164 w 1746"/>
                <a:gd name="T166" fmla="+- 0 346 301"/>
                <a:gd name="T167" fmla="*/ 346 h 1648"/>
                <a:gd name="T168" fmla="+- 0 6621 5257"/>
                <a:gd name="T169" fmla="*/ T168 w 1746"/>
                <a:gd name="T170" fmla="+- 0 312 301"/>
                <a:gd name="T171" fmla="*/ 312 h 1648"/>
                <a:gd name="T172" fmla="+- 0 6543 5257"/>
                <a:gd name="T173" fmla="*/ T172 w 1746"/>
                <a:gd name="T174" fmla="+- 0 301 301"/>
                <a:gd name="T175" fmla="*/ 301 h 16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746" h="1648">
                  <a:moveTo>
                    <a:pt x="900" y="1128"/>
                  </a:moveTo>
                  <a:lnTo>
                    <a:pt x="825" y="1648"/>
                  </a:lnTo>
                  <a:lnTo>
                    <a:pt x="1312" y="1512"/>
                  </a:lnTo>
                  <a:lnTo>
                    <a:pt x="1240" y="1445"/>
                  </a:lnTo>
                  <a:lnTo>
                    <a:pt x="1312" y="1351"/>
                  </a:lnTo>
                  <a:lnTo>
                    <a:pt x="1379" y="1259"/>
                  </a:lnTo>
                  <a:lnTo>
                    <a:pt x="1423" y="1195"/>
                  </a:lnTo>
                  <a:lnTo>
                    <a:pt x="972" y="1195"/>
                  </a:lnTo>
                  <a:lnTo>
                    <a:pt x="900" y="1128"/>
                  </a:lnTo>
                  <a:close/>
                  <a:moveTo>
                    <a:pt x="1656" y="261"/>
                  </a:moveTo>
                  <a:lnTo>
                    <a:pt x="1473" y="261"/>
                  </a:lnTo>
                  <a:lnTo>
                    <a:pt x="1464" y="311"/>
                  </a:lnTo>
                  <a:lnTo>
                    <a:pt x="1450" y="365"/>
                  </a:lnTo>
                  <a:lnTo>
                    <a:pt x="1432" y="422"/>
                  </a:lnTo>
                  <a:lnTo>
                    <a:pt x="1410" y="482"/>
                  </a:lnTo>
                  <a:lnTo>
                    <a:pt x="1383" y="544"/>
                  </a:lnTo>
                  <a:lnTo>
                    <a:pt x="1352" y="609"/>
                  </a:lnTo>
                  <a:lnTo>
                    <a:pt x="1318" y="676"/>
                  </a:lnTo>
                  <a:lnTo>
                    <a:pt x="1279" y="746"/>
                  </a:lnTo>
                  <a:lnTo>
                    <a:pt x="1237" y="817"/>
                  </a:lnTo>
                  <a:lnTo>
                    <a:pt x="1190" y="890"/>
                  </a:lnTo>
                  <a:lnTo>
                    <a:pt x="1141" y="965"/>
                  </a:lnTo>
                  <a:lnTo>
                    <a:pt x="1088" y="1040"/>
                  </a:lnTo>
                  <a:lnTo>
                    <a:pt x="1031" y="1117"/>
                  </a:lnTo>
                  <a:lnTo>
                    <a:pt x="972" y="1195"/>
                  </a:lnTo>
                  <a:lnTo>
                    <a:pt x="1423" y="1195"/>
                  </a:lnTo>
                  <a:lnTo>
                    <a:pt x="1441" y="1169"/>
                  </a:lnTo>
                  <a:lnTo>
                    <a:pt x="1497" y="1081"/>
                  </a:lnTo>
                  <a:lnTo>
                    <a:pt x="1548" y="996"/>
                  </a:lnTo>
                  <a:lnTo>
                    <a:pt x="1594" y="913"/>
                  </a:lnTo>
                  <a:lnTo>
                    <a:pt x="1633" y="834"/>
                  </a:lnTo>
                  <a:lnTo>
                    <a:pt x="1667" y="759"/>
                  </a:lnTo>
                  <a:lnTo>
                    <a:pt x="1695" y="688"/>
                  </a:lnTo>
                  <a:lnTo>
                    <a:pt x="1717" y="620"/>
                  </a:lnTo>
                  <a:lnTo>
                    <a:pt x="1733" y="558"/>
                  </a:lnTo>
                  <a:lnTo>
                    <a:pt x="1743" y="500"/>
                  </a:lnTo>
                  <a:lnTo>
                    <a:pt x="1746" y="447"/>
                  </a:lnTo>
                  <a:lnTo>
                    <a:pt x="1743" y="400"/>
                  </a:lnTo>
                  <a:lnTo>
                    <a:pt x="1733" y="359"/>
                  </a:lnTo>
                  <a:lnTo>
                    <a:pt x="1716" y="324"/>
                  </a:lnTo>
                  <a:lnTo>
                    <a:pt x="1692" y="295"/>
                  </a:lnTo>
                  <a:lnTo>
                    <a:pt x="1656" y="261"/>
                  </a:lnTo>
                  <a:close/>
                  <a:moveTo>
                    <a:pt x="1286" y="0"/>
                  </a:moveTo>
                  <a:lnTo>
                    <a:pt x="1241" y="4"/>
                  </a:lnTo>
                  <a:lnTo>
                    <a:pt x="1192" y="13"/>
                  </a:lnTo>
                  <a:lnTo>
                    <a:pt x="1139" y="28"/>
                  </a:lnTo>
                  <a:lnTo>
                    <a:pt x="1083" y="47"/>
                  </a:lnTo>
                  <a:lnTo>
                    <a:pt x="1024" y="72"/>
                  </a:lnTo>
                  <a:lnTo>
                    <a:pt x="962" y="102"/>
                  </a:lnTo>
                  <a:lnTo>
                    <a:pt x="897" y="137"/>
                  </a:lnTo>
                  <a:lnTo>
                    <a:pt x="830" y="176"/>
                  </a:lnTo>
                  <a:lnTo>
                    <a:pt x="760" y="220"/>
                  </a:lnTo>
                  <a:lnTo>
                    <a:pt x="689" y="268"/>
                  </a:lnTo>
                  <a:lnTo>
                    <a:pt x="616" y="321"/>
                  </a:lnTo>
                  <a:lnTo>
                    <a:pt x="542" y="378"/>
                  </a:lnTo>
                  <a:lnTo>
                    <a:pt x="466" y="439"/>
                  </a:lnTo>
                  <a:lnTo>
                    <a:pt x="389" y="503"/>
                  </a:lnTo>
                  <a:lnTo>
                    <a:pt x="312" y="572"/>
                  </a:lnTo>
                  <a:lnTo>
                    <a:pt x="234" y="644"/>
                  </a:lnTo>
                  <a:lnTo>
                    <a:pt x="156" y="719"/>
                  </a:lnTo>
                  <a:lnTo>
                    <a:pt x="78" y="798"/>
                  </a:lnTo>
                  <a:lnTo>
                    <a:pt x="0" y="879"/>
                  </a:lnTo>
                  <a:lnTo>
                    <a:pt x="269" y="1130"/>
                  </a:lnTo>
                  <a:lnTo>
                    <a:pt x="338" y="1058"/>
                  </a:lnTo>
                  <a:lnTo>
                    <a:pt x="407" y="987"/>
                  </a:lnTo>
                  <a:lnTo>
                    <a:pt x="476" y="920"/>
                  </a:lnTo>
                  <a:lnTo>
                    <a:pt x="546" y="854"/>
                  </a:lnTo>
                  <a:lnTo>
                    <a:pt x="615" y="791"/>
                  </a:lnTo>
                  <a:lnTo>
                    <a:pt x="685" y="731"/>
                  </a:lnTo>
                  <a:lnTo>
                    <a:pt x="753" y="674"/>
                  </a:lnTo>
                  <a:lnTo>
                    <a:pt x="822" y="620"/>
                  </a:lnTo>
                  <a:lnTo>
                    <a:pt x="889" y="569"/>
                  </a:lnTo>
                  <a:lnTo>
                    <a:pt x="955" y="521"/>
                  </a:lnTo>
                  <a:lnTo>
                    <a:pt x="1020" y="477"/>
                  </a:lnTo>
                  <a:lnTo>
                    <a:pt x="1084" y="436"/>
                  </a:lnTo>
                  <a:lnTo>
                    <a:pt x="1146" y="399"/>
                  </a:lnTo>
                  <a:lnTo>
                    <a:pt x="1206" y="365"/>
                  </a:lnTo>
                  <a:lnTo>
                    <a:pt x="1264" y="336"/>
                  </a:lnTo>
                  <a:lnTo>
                    <a:pt x="1320" y="311"/>
                  </a:lnTo>
                  <a:lnTo>
                    <a:pt x="1373" y="290"/>
                  </a:lnTo>
                  <a:lnTo>
                    <a:pt x="1424" y="273"/>
                  </a:lnTo>
                  <a:lnTo>
                    <a:pt x="1473" y="261"/>
                  </a:lnTo>
                  <a:lnTo>
                    <a:pt x="1656" y="261"/>
                  </a:lnTo>
                  <a:lnTo>
                    <a:pt x="1423" y="45"/>
                  </a:lnTo>
                  <a:lnTo>
                    <a:pt x="1396" y="25"/>
                  </a:lnTo>
                  <a:lnTo>
                    <a:pt x="1364" y="11"/>
                  </a:lnTo>
                  <a:lnTo>
                    <a:pt x="1327" y="3"/>
                  </a:lnTo>
                  <a:lnTo>
                    <a:pt x="1286"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0" name="Freeform 2347">
              <a:extLst>
                <a:ext uri="{FF2B5EF4-FFF2-40B4-BE49-F238E27FC236}">
                  <a16:creationId xmlns:a16="http://schemas.microsoft.com/office/drawing/2014/main" id="{1434DAF8-080C-D69D-5939-B1CD55E5932E}"/>
                </a:ext>
              </a:extLst>
            </p:cNvPr>
            <p:cNvSpPr>
              <a:spLocks/>
            </p:cNvSpPr>
            <p:nvPr/>
          </p:nvSpPr>
          <p:spPr bwMode="auto">
            <a:xfrm>
              <a:off x="5257" y="301"/>
              <a:ext cx="1477" cy="1130"/>
            </a:xfrm>
            <a:custGeom>
              <a:avLst/>
              <a:gdLst>
                <a:gd name="T0" fmla="+- 0 6543 5257"/>
                <a:gd name="T1" fmla="*/ T0 w 1477"/>
                <a:gd name="T2" fmla="+- 0 301 301"/>
                <a:gd name="T3" fmla="*/ 301 h 1130"/>
                <a:gd name="T4" fmla="+- 0 6449 5257"/>
                <a:gd name="T5" fmla="*/ T4 w 1477"/>
                <a:gd name="T6" fmla="+- 0 314 301"/>
                <a:gd name="T7" fmla="*/ 314 h 1130"/>
                <a:gd name="T8" fmla="+- 0 6340 5257"/>
                <a:gd name="T9" fmla="*/ T8 w 1477"/>
                <a:gd name="T10" fmla="+- 0 348 301"/>
                <a:gd name="T11" fmla="*/ 348 h 1130"/>
                <a:gd name="T12" fmla="+- 0 6281 5257"/>
                <a:gd name="T13" fmla="*/ T12 w 1477"/>
                <a:gd name="T14" fmla="+- 0 373 301"/>
                <a:gd name="T15" fmla="*/ 373 h 1130"/>
                <a:gd name="T16" fmla="+- 0 6219 5257"/>
                <a:gd name="T17" fmla="*/ T16 w 1477"/>
                <a:gd name="T18" fmla="+- 0 403 301"/>
                <a:gd name="T19" fmla="*/ 403 h 1130"/>
                <a:gd name="T20" fmla="+- 0 6154 5257"/>
                <a:gd name="T21" fmla="*/ T20 w 1477"/>
                <a:gd name="T22" fmla="+- 0 438 301"/>
                <a:gd name="T23" fmla="*/ 438 h 1130"/>
                <a:gd name="T24" fmla="+- 0 6087 5257"/>
                <a:gd name="T25" fmla="*/ T24 w 1477"/>
                <a:gd name="T26" fmla="+- 0 477 301"/>
                <a:gd name="T27" fmla="*/ 477 h 1130"/>
                <a:gd name="T28" fmla="+- 0 6017 5257"/>
                <a:gd name="T29" fmla="*/ T28 w 1477"/>
                <a:gd name="T30" fmla="+- 0 521 301"/>
                <a:gd name="T31" fmla="*/ 521 h 1130"/>
                <a:gd name="T32" fmla="+- 0 5946 5257"/>
                <a:gd name="T33" fmla="*/ T32 w 1477"/>
                <a:gd name="T34" fmla="+- 0 569 301"/>
                <a:gd name="T35" fmla="*/ 569 h 1130"/>
                <a:gd name="T36" fmla="+- 0 5873 5257"/>
                <a:gd name="T37" fmla="*/ T36 w 1477"/>
                <a:gd name="T38" fmla="+- 0 622 301"/>
                <a:gd name="T39" fmla="*/ 622 h 1130"/>
                <a:gd name="T40" fmla="+- 0 5799 5257"/>
                <a:gd name="T41" fmla="*/ T40 w 1477"/>
                <a:gd name="T42" fmla="+- 0 679 301"/>
                <a:gd name="T43" fmla="*/ 679 h 1130"/>
                <a:gd name="T44" fmla="+- 0 5723 5257"/>
                <a:gd name="T45" fmla="*/ T44 w 1477"/>
                <a:gd name="T46" fmla="+- 0 740 301"/>
                <a:gd name="T47" fmla="*/ 740 h 1130"/>
                <a:gd name="T48" fmla="+- 0 5646 5257"/>
                <a:gd name="T49" fmla="*/ T48 w 1477"/>
                <a:gd name="T50" fmla="+- 0 804 301"/>
                <a:gd name="T51" fmla="*/ 804 h 1130"/>
                <a:gd name="T52" fmla="+- 0 5569 5257"/>
                <a:gd name="T53" fmla="*/ T52 w 1477"/>
                <a:gd name="T54" fmla="+- 0 873 301"/>
                <a:gd name="T55" fmla="*/ 873 h 1130"/>
                <a:gd name="T56" fmla="+- 0 5491 5257"/>
                <a:gd name="T57" fmla="*/ T56 w 1477"/>
                <a:gd name="T58" fmla="+- 0 945 301"/>
                <a:gd name="T59" fmla="*/ 945 h 1130"/>
                <a:gd name="T60" fmla="+- 0 5413 5257"/>
                <a:gd name="T61" fmla="*/ T60 w 1477"/>
                <a:gd name="T62" fmla="+- 0 1020 301"/>
                <a:gd name="T63" fmla="*/ 1020 h 1130"/>
                <a:gd name="T64" fmla="+- 0 5335 5257"/>
                <a:gd name="T65" fmla="*/ T64 w 1477"/>
                <a:gd name="T66" fmla="+- 0 1099 301"/>
                <a:gd name="T67" fmla="*/ 1099 h 1130"/>
                <a:gd name="T68" fmla="+- 0 5257 5257"/>
                <a:gd name="T69" fmla="*/ T68 w 1477"/>
                <a:gd name="T70" fmla="+- 0 1180 301"/>
                <a:gd name="T71" fmla="*/ 1180 h 1130"/>
                <a:gd name="T72" fmla="+- 0 5526 5257"/>
                <a:gd name="T73" fmla="*/ T72 w 1477"/>
                <a:gd name="T74" fmla="+- 0 1431 301"/>
                <a:gd name="T75" fmla="*/ 1431 h 1130"/>
                <a:gd name="T76" fmla="+- 0 5595 5257"/>
                <a:gd name="T77" fmla="*/ T76 w 1477"/>
                <a:gd name="T78" fmla="+- 0 1359 301"/>
                <a:gd name="T79" fmla="*/ 1359 h 1130"/>
                <a:gd name="T80" fmla="+- 0 5664 5257"/>
                <a:gd name="T81" fmla="*/ T80 w 1477"/>
                <a:gd name="T82" fmla="+- 0 1288 301"/>
                <a:gd name="T83" fmla="*/ 1288 h 1130"/>
                <a:gd name="T84" fmla="+- 0 5733 5257"/>
                <a:gd name="T85" fmla="*/ T84 w 1477"/>
                <a:gd name="T86" fmla="+- 0 1221 301"/>
                <a:gd name="T87" fmla="*/ 1221 h 1130"/>
                <a:gd name="T88" fmla="+- 0 5803 5257"/>
                <a:gd name="T89" fmla="*/ T88 w 1477"/>
                <a:gd name="T90" fmla="+- 0 1155 301"/>
                <a:gd name="T91" fmla="*/ 1155 h 1130"/>
                <a:gd name="T92" fmla="+- 0 5872 5257"/>
                <a:gd name="T93" fmla="*/ T92 w 1477"/>
                <a:gd name="T94" fmla="+- 0 1092 301"/>
                <a:gd name="T95" fmla="*/ 1092 h 1130"/>
                <a:gd name="T96" fmla="+- 0 5942 5257"/>
                <a:gd name="T97" fmla="*/ T96 w 1477"/>
                <a:gd name="T98" fmla="+- 0 1032 301"/>
                <a:gd name="T99" fmla="*/ 1032 h 1130"/>
                <a:gd name="T100" fmla="+- 0 6010 5257"/>
                <a:gd name="T101" fmla="*/ T100 w 1477"/>
                <a:gd name="T102" fmla="+- 0 975 301"/>
                <a:gd name="T103" fmla="*/ 975 h 1130"/>
                <a:gd name="T104" fmla="+- 0 6079 5257"/>
                <a:gd name="T105" fmla="*/ T104 w 1477"/>
                <a:gd name="T106" fmla="+- 0 921 301"/>
                <a:gd name="T107" fmla="*/ 921 h 1130"/>
                <a:gd name="T108" fmla="+- 0 6146 5257"/>
                <a:gd name="T109" fmla="*/ T108 w 1477"/>
                <a:gd name="T110" fmla="+- 0 870 301"/>
                <a:gd name="T111" fmla="*/ 870 h 1130"/>
                <a:gd name="T112" fmla="+- 0 6212 5257"/>
                <a:gd name="T113" fmla="*/ T112 w 1477"/>
                <a:gd name="T114" fmla="+- 0 822 301"/>
                <a:gd name="T115" fmla="*/ 822 h 1130"/>
                <a:gd name="T116" fmla="+- 0 6277 5257"/>
                <a:gd name="T117" fmla="*/ T116 w 1477"/>
                <a:gd name="T118" fmla="+- 0 778 301"/>
                <a:gd name="T119" fmla="*/ 778 h 1130"/>
                <a:gd name="T120" fmla="+- 0 6341 5257"/>
                <a:gd name="T121" fmla="*/ T120 w 1477"/>
                <a:gd name="T122" fmla="+- 0 737 301"/>
                <a:gd name="T123" fmla="*/ 737 h 1130"/>
                <a:gd name="T124" fmla="+- 0 6403 5257"/>
                <a:gd name="T125" fmla="*/ T124 w 1477"/>
                <a:gd name="T126" fmla="+- 0 700 301"/>
                <a:gd name="T127" fmla="*/ 700 h 1130"/>
                <a:gd name="T128" fmla="+- 0 6463 5257"/>
                <a:gd name="T129" fmla="*/ T128 w 1477"/>
                <a:gd name="T130" fmla="+- 0 666 301"/>
                <a:gd name="T131" fmla="*/ 666 h 1130"/>
                <a:gd name="T132" fmla="+- 0 6521 5257"/>
                <a:gd name="T133" fmla="*/ T132 w 1477"/>
                <a:gd name="T134" fmla="+- 0 637 301"/>
                <a:gd name="T135" fmla="*/ 637 h 1130"/>
                <a:gd name="T136" fmla="+- 0 6577 5257"/>
                <a:gd name="T137" fmla="*/ T136 w 1477"/>
                <a:gd name="T138" fmla="+- 0 612 301"/>
                <a:gd name="T139" fmla="*/ 612 h 1130"/>
                <a:gd name="T140" fmla="+- 0 6681 5257"/>
                <a:gd name="T141" fmla="*/ T140 w 1477"/>
                <a:gd name="T142" fmla="+- 0 574 301"/>
                <a:gd name="T143" fmla="*/ 574 h 1130"/>
                <a:gd name="T144" fmla="+- 0 6730 5257"/>
                <a:gd name="T145" fmla="*/ T144 w 1477"/>
                <a:gd name="T146" fmla="+- 0 562 301"/>
                <a:gd name="T147" fmla="*/ 562 h 1130"/>
                <a:gd name="T148" fmla="+- 0 6734 5257"/>
                <a:gd name="T149" fmla="*/ T148 w 1477"/>
                <a:gd name="T150" fmla="+- 0 492 301"/>
                <a:gd name="T151" fmla="*/ 492 h 1130"/>
                <a:gd name="T152" fmla="+- 0 6727 5257"/>
                <a:gd name="T153" fmla="*/ T152 w 1477"/>
                <a:gd name="T154" fmla="+- 0 433 301"/>
                <a:gd name="T155" fmla="*/ 433 h 1130"/>
                <a:gd name="T156" fmla="+- 0 6680 5257"/>
                <a:gd name="T157" fmla="*/ T156 w 1477"/>
                <a:gd name="T158" fmla="+- 0 346 301"/>
                <a:gd name="T159" fmla="*/ 346 h 1130"/>
                <a:gd name="T160" fmla="+- 0 6621 5257"/>
                <a:gd name="T161" fmla="*/ T160 w 1477"/>
                <a:gd name="T162" fmla="+- 0 312 301"/>
                <a:gd name="T163" fmla="*/ 312 h 1130"/>
                <a:gd name="T164" fmla="+- 0 6584 5257"/>
                <a:gd name="T165" fmla="*/ T164 w 1477"/>
                <a:gd name="T166" fmla="+- 0 304 301"/>
                <a:gd name="T167" fmla="*/ 304 h 1130"/>
                <a:gd name="T168" fmla="+- 0 6543 5257"/>
                <a:gd name="T169" fmla="*/ T168 w 1477"/>
                <a:gd name="T170" fmla="+- 0 301 301"/>
                <a:gd name="T171" fmla="*/ 301 h 113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Lst>
              <a:rect l="0" t="0" r="r" b="b"/>
              <a:pathLst>
                <a:path w="1477" h="1130">
                  <a:moveTo>
                    <a:pt x="1286" y="0"/>
                  </a:moveTo>
                  <a:lnTo>
                    <a:pt x="1192" y="13"/>
                  </a:lnTo>
                  <a:lnTo>
                    <a:pt x="1083" y="47"/>
                  </a:lnTo>
                  <a:lnTo>
                    <a:pt x="1024" y="72"/>
                  </a:lnTo>
                  <a:lnTo>
                    <a:pt x="962" y="102"/>
                  </a:lnTo>
                  <a:lnTo>
                    <a:pt x="897" y="137"/>
                  </a:lnTo>
                  <a:lnTo>
                    <a:pt x="830" y="176"/>
                  </a:lnTo>
                  <a:lnTo>
                    <a:pt x="760" y="220"/>
                  </a:lnTo>
                  <a:lnTo>
                    <a:pt x="689" y="268"/>
                  </a:lnTo>
                  <a:lnTo>
                    <a:pt x="616" y="321"/>
                  </a:lnTo>
                  <a:lnTo>
                    <a:pt x="542" y="378"/>
                  </a:lnTo>
                  <a:lnTo>
                    <a:pt x="466" y="439"/>
                  </a:lnTo>
                  <a:lnTo>
                    <a:pt x="389" y="503"/>
                  </a:lnTo>
                  <a:lnTo>
                    <a:pt x="312" y="572"/>
                  </a:lnTo>
                  <a:lnTo>
                    <a:pt x="234" y="644"/>
                  </a:lnTo>
                  <a:lnTo>
                    <a:pt x="156" y="719"/>
                  </a:lnTo>
                  <a:lnTo>
                    <a:pt x="78" y="798"/>
                  </a:lnTo>
                  <a:lnTo>
                    <a:pt x="0" y="879"/>
                  </a:lnTo>
                  <a:lnTo>
                    <a:pt x="269" y="1130"/>
                  </a:lnTo>
                  <a:lnTo>
                    <a:pt x="338" y="1058"/>
                  </a:lnTo>
                  <a:lnTo>
                    <a:pt x="407" y="987"/>
                  </a:lnTo>
                  <a:lnTo>
                    <a:pt x="476" y="920"/>
                  </a:lnTo>
                  <a:lnTo>
                    <a:pt x="546" y="854"/>
                  </a:lnTo>
                  <a:lnTo>
                    <a:pt x="615" y="791"/>
                  </a:lnTo>
                  <a:lnTo>
                    <a:pt x="685" y="731"/>
                  </a:lnTo>
                  <a:lnTo>
                    <a:pt x="753" y="674"/>
                  </a:lnTo>
                  <a:lnTo>
                    <a:pt x="822" y="620"/>
                  </a:lnTo>
                  <a:lnTo>
                    <a:pt x="889" y="569"/>
                  </a:lnTo>
                  <a:lnTo>
                    <a:pt x="955" y="521"/>
                  </a:lnTo>
                  <a:lnTo>
                    <a:pt x="1020" y="477"/>
                  </a:lnTo>
                  <a:lnTo>
                    <a:pt x="1084" y="436"/>
                  </a:lnTo>
                  <a:lnTo>
                    <a:pt x="1146" y="399"/>
                  </a:lnTo>
                  <a:lnTo>
                    <a:pt x="1206" y="365"/>
                  </a:lnTo>
                  <a:lnTo>
                    <a:pt x="1264" y="336"/>
                  </a:lnTo>
                  <a:lnTo>
                    <a:pt x="1320" y="311"/>
                  </a:lnTo>
                  <a:lnTo>
                    <a:pt x="1424" y="273"/>
                  </a:lnTo>
                  <a:lnTo>
                    <a:pt x="1473" y="261"/>
                  </a:lnTo>
                  <a:lnTo>
                    <a:pt x="1477" y="191"/>
                  </a:lnTo>
                  <a:lnTo>
                    <a:pt x="1470" y="132"/>
                  </a:lnTo>
                  <a:lnTo>
                    <a:pt x="1423" y="45"/>
                  </a:lnTo>
                  <a:lnTo>
                    <a:pt x="1364" y="11"/>
                  </a:lnTo>
                  <a:lnTo>
                    <a:pt x="1327" y="3"/>
                  </a:lnTo>
                  <a:lnTo>
                    <a:pt x="1286" y="0"/>
                  </a:lnTo>
                  <a:close/>
                </a:path>
              </a:pathLst>
            </a:custGeom>
            <a:solidFill>
              <a:srgbClr val="CDCD00"/>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1" name="AutoShape 2346">
              <a:extLst>
                <a:ext uri="{FF2B5EF4-FFF2-40B4-BE49-F238E27FC236}">
                  <a16:creationId xmlns:a16="http://schemas.microsoft.com/office/drawing/2014/main" id="{10DE257C-563F-EFE4-5609-E6A926D5DDF9}"/>
                </a:ext>
              </a:extLst>
            </p:cNvPr>
            <p:cNvSpPr>
              <a:spLocks/>
            </p:cNvSpPr>
            <p:nvPr/>
          </p:nvSpPr>
          <p:spPr bwMode="auto">
            <a:xfrm>
              <a:off x="5257" y="301"/>
              <a:ext cx="1746" cy="1648"/>
            </a:xfrm>
            <a:custGeom>
              <a:avLst/>
              <a:gdLst>
                <a:gd name="T0" fmla="+- 0 5335 5257"/>
                <a:gd name="T1" fmla="*/ T0 w 1746"/>
                <a:gd name="T2" fmla="+- 0 1099 301"/>
                <a:gd name="T3" fmla="*/ 1099 h 1648"/>
                <a:gd name="T4" fmla="+- 0 5491 5257"/>
                <a:gd name="T5" fmla="*/ T4 w 1746"/>
                <a:gd name="T6" fmla="+- 0 945 301"/>
                <a:gd name="T7" fmla="*/ 945 h 1648"/>
                <a:gd name="T8" fmla="+- 0 5646 5257"/>
                <a:gd name="T9" fmla="*/ T8 w 1746"/>
                <a:gd name="T10" fmla="+- 0 804 301"/>
                <a:gd name="T11" fmla="*/ 804 h 1648"/>
                <a:gd name="T12" fmla="+- 0 5799 5257"/>
                <a:gd name="T13" fmla="*/ T12 w 1746"/>
                <a:gd name="T14" fmla="+- 0 679 301"/>
                <a:gd name="T15" fmla="*/ 679 h 1648"/>
                <a:gd name="T16" fmla="+- 0 5946 5257"/>
                <a:gd name="T17" fmla="*/ T16 w 1746"/>
                <a:gd name="T18" fmla="+- 0 569 301"/>
                <a:gd name="T19" fmla="*/ 569 h 1648"/>
                <a:gd name="T20" fmla="+- 0 6087 5257"/>
                <a:gd name="T21" fmla="*/ T20 w 1746"/>
                <a:gd name="T22" fmla="+- 0 477 301"/>
                <a:gd name="T23" fmla="*/ 477 h 1648"/>
                <a:gd name="T24" fmla="+- 0 6219 5257"/>
                <a:gd name="T25" fmla="*/ T24 w 1746"/>
                <a:gd name="T26" fmla="+- 0 403 301"/>
                <a:gd name="T27" fmla="*/ 403 h 1648"/>
                <a:gd name="T28" fmla="+- 0 6340 5257"/>
                <a:gd name="T29" fmla="*/ T28 w 1746"/>
                <a:gd name="T30" fmla="+- 0 348 301"/>
                <a:gd name="T31" fmla="*/ 348 h 1648"/>
                <a:gd name="T32" fmla="+- 0 6449 5257"/>
                <a:gd name="T33" fmla="*/ T32 w 1746"/>
                <a:gd name="T34" fmla="+- 0 314 301"/>
                <a:gd name="T35" fmla="*/ 314 h 1648"/>
                <a:gd name="T36" fmla="+- 0 6543 5257"/>
                <a:gd name="T37" fmla="*/ T36 w 1746"/>
                <a:gd name="T38" fmla="+- 0 301 301"/>
                <a:gd name="T39" fmla="*/ 301 h 1648"/>
                <a:gd name="T40" fmla="+- 0 6621 5257"/>
                <a:gd name="T41" fmla="*/ T40 w 1746"/>
                <a:gd name="T42" fmla="+- 0 312 301"/>
                <a:gd name="T43" fmla="*/ 312 h 1648"/>
                <a:gd name="T44" fmla="+- 0 6680 5257"/>
                <a:gd name="T45" fmla="*/ T44 w 1746"/>
                <a:gd name="T46" fmla="+- 0 346 301"/>
                <a:gd name="T47" fmla="*/ 346 h 1648"/>
                <a:gd name="T48" fmla="+- 0 6973 5257"/>
                <a:gd name="T49" fmla="*/ T48 w 1746"/>
                <a:gd name="T50" fmla="+- 0 625 301"/>
                <a:gd name="T51" fmla="*/ 625 h 1648"/>
                <a:gd name="T52" fmla="+- 0 7000 5257"/>
                <a:gd name="T53" fmla="*/ T52 w 1746"/>
                <a:gd name="T54" fmla="+- 0 701 301"/>
                <a:gd name="T55" fmla="*/ 701 h 1648"/>
                <a:gd name="T56" fmla="+- 0 7000 5257"/>
                <a:gd name="T57" fmla="*/ T56 w 1746"/>
                <a:gd name="T58" fmla="+- 0 801 301"/>
                <a:gd name="T59" fmla="*/ 801 h 1648"/>
                <a:gd name="T60" fmla="+- 0 6974 5257"/>
                <a:gd name="T61" fmla="*/ T60 w 1746"/>
                <a:gd name="T62" fmla="+- 0 921 301"/>
                <a:gd name="T63" fmla="*/ 921 h 1648"/>
                <a:gd name="T64" fmla="+- 0 6924 5257"/>
                <a:gd name="T65" fmla="*/ T64 w 1746"/>
                <a:gd name="T66" fmla="+- 0 1060 301"/>
                <a:gd name="T67" fmla="*/ 1060 h 1648"/>
                <a:gd name="T68" fmla="+- 0 6851 5257"/>
                <a:gd name="T69" fmla="*/ T68 w 1746"/>
                <a:gd name="T70" fmla="+- 0 1214 301"/>
                <a:gd name="T71" fmla="*/ 1214 h 1648"/>
                <a:gd name="T72" fmla="+- 0 6754 5257"/>
                <a:gd name="T73" fmla="*/ T72 w 1746"/>
                <a:gd name="T74" fmla="+- 0 1382 301"/>
                <a:gd name="T75" fmla="*/ 1382 h 1648"/>
                <a:gd name="T76" fmla="+- 0 6636 5257"/>
                <a:gd name="T77" fmla="*/ T76 w 1746"/>
                <a:gd name="T78" fmla="+- 0 1560 301"/>
                <a:gd name="T79" fmla="*/ 1560 h 1648"/>
                <a:gd name="T80" fmla="+- 0 6497 5257"/>
                <a:gd name="T81" fmla="*/ T80 w 1746"/>
                <a:gd name="T82" fmla="+- 0 1746 301"/>
                <a:gd name="T83" fmla="*/ 1746 h 1648"/>
                <a:gd name="T84" fmla="+- 0 6082 5257"/>
                <a:gd name="T85" fmla="*/ T84 w 1746"/>
                <a:gd name="T86" fmla="+- 0 1949 301"/>
                <a:gd name="T87" fmla="*/ 1949 h 1648"/>
                <a:gd name="T88" fmla="+- 0 6229 5257"/>
                <a:gd name="T89" fmla="*/ T88 w 1746"/>
                <a:gd name="T90" fmla="+- 0 1496 301"/>
                <a:gd name="T91" fmla="*/ 1496 h 1648"/>
                <a:gd name="T92" fmla="+- 0 6345 5257"/>
                <a:gd name="T93" fmla="*/ T92 w 1746"/>
                <a:gd name="T94" fmla="+- 0 1341 301"/>
                <a:gd name="T95" fmla="*/ 1341 h 1648"/>
                <a:gd name="T96" fmla="+- 0 6447 5257"/>
                <a:gd name="T97" fmla="*/ T96 w 1746"/>
                <a:gd name="T98" fmla="+- 0 1191 301"/>
                <a:gd name="T99" fmla="*/ 1191 h 1648"/>
                <a:gd name="T100" fmla="+- 0 6536 5257"/>
                <a:gd name="T101" fmla="*/ T100 w 1746"/>
                <a:gd name="T102" fmla="+- 0 1047 301"/>
                <a:gd name="T103" fmla="*/ 1047 h 1648"/>
                <a:gd name="T104" fmla="+- 0 6609 5257"/>
                <a:gd name="T105" fmla="*/ T104 w 1746"/>
                <a:gd name="T106" fmla="+- 0 910 301"/>
                <a:gd name="T107" fmla="*/ 910 h 1648"/>
                <a:gd name="T108" fmla="+- 0 6667 5257"/>
                <a:gd name="T109" fmla="*/ T108 w 1746"/>
                <a:gd name="T110" fmla="+- 0 783 301"/>
                <a:gd name="T111" fmla="*/ 783 h 1648"/>
                <a:gd name="T112" fmla="+- 0 6707 5257"/>
                <a:gd name="T113" fmla="*/ T112 w 1746"/>
                <a:gd name="T114" fmla="+- 0 666 301"/>
                <a:gd name="T115" fmla="*/ 666 h 1648"/>
                <a:gd name="T116" fmla="+- 0 6730 5257"/>
                <a:gd name="T117" fmla="*/ T116 w 1746"/>
                <a:gd name="T118" fmla="+- 0 562 301"/>
                <a:gd name="T119" fmla="*/ 562 h 1648"/>
                <a:gd name="T120" fmla="+- 0 6681 5257"/>
                <a:gd name="T121" fmla="*/ T120 w 1746"/>
                <a:gd name="T122" fmla="+- 0 574 301"/>
                <a:gd name="T123" fmla="*/ 574 h 1648"/>
                <a:gd name="T124" fmla="+- 0 6577 5257"/>
                <a:gd name="T125" fmla="*/ T124 w 1746"/>
                <a:gd name="T126" fmla="+- 0 612 301"/>
                <a:gd name="T127" fmla="*/ 612 h 1648"/>
                <a:gd name="T128" fmla="+- 0 6463 5257"/>
                <a:gd name="T129" fmla="*/ T128 w 1746"/>
                <a:gd name="T130" fmla="+- 0 666 301"/>
                <a:gd name="T131" fmla="*/ 666 h 1648"/>
                <a:gd name="T132" fmla="+- 0 6341 5257"/>
                <a:gd name="T133" fmla="*/ T132 w 1746"/>
                <a:gd name="T134" fmla="+- 0 737 301"/>
                <a:gd name="T135" fmla="*/ 737 h 1648"/>
                <a:gd name="T136" fmla="+- 0 6212 5257"/>
                <a:gd name="T137" fmla="*/ T136 w 1746"/>
                <a:gd name="T138" fmla="+- 0 822 301"/>
                <a:gd name="T139" fmla="*/ 822 h 1648"/>
                <a:gd name="T140" fmla="+- 0 6079 5257"/>
                <a:gd name="T141" fmla="*/ T140 w 1746"/>
                <a:gd name="T142" fmla="+- 0 921 301"/>
                <a:gd name="T143" fmla="*/ 921 h 1648"/>
                <a:gd name="T144" fmla="+- 0 5942 5257"/>
                <a:gd name="T145" fmla="*/ T144 w 1746"/>
                <a:gd name="T146" fmla="+- 0 1032 301"/>
                <a:gd name="T147" fmla="*/ 1032 h 1648"/>
                <a:gd name="T148" fmla="+- 0 5803 5257"/>
                <a:gd name="T149" fmla="*/ T148 w 1746"/>
                <a:gd name="T150" fmla="+- 0 1155 301"/>
                <a:gd name="T151" fmla="*/ 1155 h 1648"/>
                <a:gd name="T152" fmla="+- 0 5664 5257"/>
                <a:gd name="T153" fmla="*/ T152 w 1746"/>
                <a:gd name="T154" fmla="+- 0 1288 301"/>
                <a:gd name="T155" fmla="*/ 1288 h 1648"/>
                <a:gd name="T156" fmla="+- 0 5526 5257"/>
                <a:gd name="T157" fmla="*/ T156 w 1746"/>
                <a:gd name="T158" fmla="+- 0 1431 301"/>
                <a:gd name="T159" fmla="*/ 1431 h 1648"/>
                <a:gd name="T160" fmla="+- 0 6680 5257"/>
                <a:gd name="T161" fmla="*/ T160 w 1746"/>
                <a:gd name="T162" fmla="+- 0 346 301"/>
                <a:gd name="T163" fmla="*/ 346 h 1648"/>
                <a:gd name="T164" fmla="+- 0 6727 5257"/>
                <a:gd name="T165" fmla="*/ T164 w 1746"/>
                <a:gd name="T166" fmla="+- 0 433 301"/>
                <a:gd name="T167" fmla="*/ 433 h 1648"/>
                <a:gd name="T168" fmla="+- 0 6730 5257"/>
                <a:gd name="T169" fmla="*/ T168 w 1746"/>
                <a:gd name="T170" fmla="+- 0 562 301"/>
                <a:gd name="T171" fmla="*/ 562 h 164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Lst>
              <a:rect l="0" t="0" r="r" b="b"/>
              <a:pathLst>
                <a:path w="1746" h="1648">
                  <a:moveTo>
                    <a:pt x="0" y="879"/>
                  </a:moveTo>
                  <a:lnTo>
                    <a:pt x="78" y="798"/>
                  </a:lnTo>
                  <a:lnTo>
                    <a:pt x="156" y="719"/>
                  </a:lnTo>
                  <a:lnTo>
                    <a:pt x="234" y="644"/>
                  </a:lnTo>
                  <a:lnTo>
                    <a:pt x="312" y="572"/>
                  </a:lnTo>
                  <a:lnTo>
                    <a:pt x="389" y="503"/>
                  </a:lnTo>
                  <a:lnTo>
                    <a:pt x="466" y="439"/>
                  </a:lnTo>
                  <a:lnTo>
                    <a:pt x="542" y="378"/>
                  </a:lnTo>
                  <a:lnTo>
                    <a:pt x="616" y="321"/>
                  </a:lnTo>
                  <a:lnTo>
                    <a:pt x="689" y="268"/>
                  </a:lnTo>
                  <a:lnTo>
                    <a:pt x="760" y="220"/>
                  </a:lnTo>
                  <a:lnTo>
                    <a:pt x="830" y="176"/>
                  </a:lnTo>
                  <a:lnTo>
                    <a:pt x="897" y="137"/>
                  </a:lnTo>
                  <a:lnTo>
                    <a:pt x="962" y="102"/>
                  </a:lnTo>
                  <a:lnTo>
                    <a:pt x="1024" y="72"/>
                  </a:lnTo>
                  <a:lnTo>
                    <a:pt x="1083" y="47"/>
                  </a:lnTo>
                  <a:lnTo>
                    <a:pt x="1139" y="28"/>
                  </a:lnTo>
                  <a:lnTo>
                    <a:pt x="1192" y="13"/>
                  </a:lnTo>
                  <a:lnTo>
                    <a:pt x="1241" y="4"/>
                  </a:lnTo>
                  <a:lnTo>
                    <a:pt x="1286" y="0"/>
                  </a:lnTo>
                  <a:lnTo>
                    <a:pt x="1327" y="3"/>
                  </a:lnTo>
                  <a:lnTo>
                    <a:pt x="1364" y="11"/>
                  </a:lnTo>
                  <a:lnTo>
                    <a:pt x="1396" y="25"/>
                  </a:lnTo>
                  <a:lnTo>
                    <a:pt x="1423" y="45"/>
                  </a:lnTo>
                  <a:lnTo>
                    <a:pt x="1692" y="295"/>
                  </a:lnTo>
                  <a:lnTo>
                    <a:pt x="1716" y="324"/>
                  </a:lnTo>
                  <a:lnTo>
                    <a:pt x="1733" y="359"/>
                  </a:lnTo>
                  <a:lnTo>
                    <a:pt x="1743" y="400"/>
                  </a:lnTo>
                  <a:lnTo>
                    <a:pt x="1746" y="447"/>
                  </a:lnTo>
                  <a:lnTo>
                    <a:pt x="1743" y="500"/>
                  </a:lnTo>
                  <a:lnTo>
                    <a:pt x="1733" y="558"/>
                  </a:lnTo>
                  <a:lnTo>
                    <a:pt x="1717" y="620"/>
                  </a:lnTo>
                  <a:lnTo>
                    <a:pt x="1695" y="688"/>
                  </a:lnTo>
                  <a:lnTo>
                    <a:pt x="1667" y="759"/>
                  </a:lnTo>
                  <a:lnTo>
                    <a:pt x="1633" y="834"/>
                  </a:lnTo>
                  <a:lnTo>
                    <a:pt x="1594" y="913"/>
                  </a:lnTo>
                  <a:lnTo>
                    <a:pt x="1548" y="996"/>
                  </a:lnTo>
                  <a:lnTo>
                    <a:pt x="1497" y="1081"/>
                  </a:lnTo>
                  <a:lnTo>
                    <a:pt x="1441" y="1169"/>
                  </a:lnTo>
                  <a:lnTo>
                    <a:pt x="1379" y="1259"/>
                  </a:lnTo>
                  <a:lnTo>
                    <a:pt x="1312" y="1351"/>
                  </a:lnTo>
                  <a:lnTo>
                    <a:pt x="1240" y="1445"/>
                  </a:lnTo>
                  <a:lnTo>
                    <a:pt x="1312" y="1512"/>
                  </a:lnTo>
                  <a:lnTo>
                    <a:pt x="825" y="1648"/>
                  </a:lnTo>
                  <a:lnTo>
                    <a:pt x="900" y="1128"/>
                  </a:lnTo>
                  <a:lnTo>
                    <a:pt x="972" y="1195"/>
                  </a:lnTo>
                  <a:lnTo>
                    <a:pt x="1031" y="1117"/>
                  </a:lnTo>
                  <a:lnTo>
                    <a:pt x="1088" y="1040"/>
                  </a:lnTo>
                  <a:lnTo>
                    <a:pt x="1141" y="965"/>
                  </a:lnTo>
                  <a:lnTo>
                    <a:pt x="1190" y="890"/>
                  </a:lnTo>
                  <a:lnTo>
                    <a:pt x="1237" y="817"/>
                  </a:lnTo>
                  <a:lnTo>
                    <a:pt x="1279" y="746"/>
                  </a:lnTo>
                  <a:lnTo>
                    <a:pt x="1318" y="676"/>
                  </a:lnTo>
                  <a:lnTo>
                    <a:pt x="1352" y="609"/>
                  </a:lnTo>
                  <a:lnTo>
                    <a:pt x="1383" y="544"/>
                  </a:lnTo>
                  <a:lnTo>
                    <a:pt x="1410" y="482"/>
                  </a:lnTo>
                  <a:lnTo>
                    <a:pt x="1432" y="422"/>
                  </a:lnTo>
                  <a:lnTo>
                    <a:pt x="1450" y="365"/>
                  </a:lnTo>
                  <a:lnTo>
                    <a:pt x="1464" y="311"/>
                  </a:lnTo>
                  <a:lnTo>
                    <a:pt x="1473" y="261"/>
                  </a:lnTo>
                  <a:lnTo>
                    <a:pt x="1424" y="273"/>
                  </a:lnTo>
                  <a:lnTo>
                    <a:pt x="1373" y="290"/>
                  </a:lnTo>
                  <a:lnTo>
                    <a:pt x="1320" y="311"/>
                  </a:lnTo>
                  <a:lnTo>
                    <a:pt x="1264" y="336"/>
                  </a:lnTo>
                  <a:lnTo>
                    <a:pt x="1206" y="365"/>
                  </a:lnTo>
                  <a:lnTo>
                    <a:pt x="1146" y="399"/>
                  </a:lnTo>
                  <a:lnTo>
                    <a:pt x="1084" y="436"/>
                  </a:lnTo>
                  <a:lnTo>
                    <a:pt x="1020" y="477"/>
                  </a:lnTo>
                  <a:lnTo>
                    <a:pt x="955" y="521"/>
                  </a:lnTo>
                  <a:lnTo>
                    <a:pt x="889" y="569"/>
                  </a:lnTo>
                  <a:lnTo>
                    <a:pt x="822" y="620"/>
                  </a:lnTo>
                  <a:lnTo>
                    <a:pt x="753" y="674"/>
                  </a:lnTo>
                  <a:lnTo>
                    <a:pt x="685" y="731"/>
                  </a:lnTo>
                  <a:lnTo>
                    <a:pt x="615" y="791"/>
                  </a:lnTo>
                  <a:lnTo>
                    <a:pt x="546" y="854"/>
                  </a:lnTo>
                  <a:lnTo>
                    <a:pt x="476" y="920"/>
                  </a:lnTo>
                  <a:lnTo>
                    <a:pt x="407" y="987"/>
                  </a:lnTo>
                  <a:lnTo>
                    <a:pt x="338" y="1058"/>
                  </a:lnTo>
                  <a:lnTo>
                    <a:pt x="269" y="1130"/>
                  </a:lnTo>
                  <a:lnTo>
                    <a:pt x="0" y="879"/>
                  </a:lnTo>
                  <a:close/>
                  <a:moveTo>
                    <a:pt x="1423" y="45"/>
                  </a:moveTo>
                  <a:lnTo>
                    <a:pt x="1452" y="83"/>
                  </a:lnTo>
                  <a:lnTo>
                    <a:pt x="1470" y="132"/>
                  </a:lnTo>
                  <a:lnTo>
                    <a:pt x="1477" y="191"/>
                  </a:lnTo>
                  <a:lnTo>
                    <a:pt x="1473" y="261"/>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02" name="Text Box 2345">
              <a:extLst>
                <a:ext uri="{FF2B5EF4-FFF2-40B4-BE49-F238E27FC236}">
                  <a16:creationId xmlns:a16="http://schemas.microsoft.com/office/drawing/2014/main" id="{9E6579E3-C24B-2759-51A6-3A89127F4143}"/>
                </a:ext>
              </a:extLst>
            </p:cNvPr>
            <p:cNvSpPr txBox="1">
              <a:spLocks noChangeArrowheads="1"/>
            </p:cNvSpPr>
            <p:nvPr/>
          </p:nvSpPr>
          <p:spPr bwMode="auto">
            <a:xfrm>
              <a:off x="2670" y="618"/>
              <a:ext cx="2416"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6350" indent="228600">
                <a:lnSpc>
                  <a:spcPct val="107000"/>
                </a:lnSpc>
                <a:spcBef>
                  <a:spcPts val="0"/>
                </a:spcBef>
                <a:spcAft>
                  <a:spcPts val="800"/>
                </a:spcAft>
              </a:pP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REQUIREMENTS</a:t>
              </a:r>
              <a:r>
                <a:rPr lang="en-US" sz="1200" kern="100" spc="-28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ANALYSIS</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3" name="Text Box 2344">
              <a:extLst>
                <a:ext uri="{FF2B5EF4-FFF2-40B4-BE49-F238E27FC236}">
                  <a16:creationId xmlns:a16="http://schemas.microsoft.com/office/drawing/2014/main" id="{A1A4DCDA-A9DE-9C8C-2C87-AC0EDD6EDB4A}"/>
                </a:ext>
              </a:extLst>
            </p:cNvPr>
            <p:cNvSpPr txBox="1">
              <a:spLocks noChangeArrowheads="1"/>
            </p:cNvSpPr>
            <p:nvPr/>
          </p:nvSpPr>
          <p:spPr bwMode="auto">
            <a:xfrm>
              <a:off x="3139" y="1983"/>
              <a:ext cx="3047"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1270" indent="228600">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SYSTEM</a:t>
              </a:r>
              <a:r>
                <a:rPr lang="en-US" sz="1200" kern="100" spc="-28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ANALYSIS</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4" name="Text Box 2343">
              <a:extLst>
                <a:ext uri="{FF2B5EF4-FFF2-40B4-BE49-F238E27FC236}">
                  <a16:creationId xmlns:a16="http://schemas.microsoft.com/office/drawing/2014/main" id="{8148664D-F42A-AE19-21B6-3583E2B8A4E8}"/>
                </a:ext>
              </a:extLst>
            </p:cNvPr>
            <p:cNvSpPr txBox="1">
              <a:spLocks noChangeArrowheads="1"/>
            </p:cNvSpPr>
            <p:nvPr/>
          </p:nvSpPr>
          <p:spPr bwMode="auto">
            <a:xfrm>
              <a:off x="4475" y="2903"/>
              <a:ext cx="2049" cy="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16510" marR="3810" indent="-17145">
                <a:lnSpc>
                  <a:spcPct val="107000"/>
                </a:lnSpc>
                <a:spcBef>
                  <a:spcPts val="0"/>
                </a:spcBef>
                <a:spcAft>
                  <a:spcPts val="800"/>
                </a:spcAft>
              </a:pP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SOFTWARE</a:t>
              </a:r>
              <a:r>
                <a:rPr lang="en-US" sz="1200" kern="100" spc="-28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DESIGN</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5" name="Text Box 2342">
              <a:extLst>
                <a:ext uri="{FF2B5EF4-FFF2-40B4-BE49-F238E27FC236}">
                  <a16:creationId xmlns:a16="http://schemas.microsoft.com/office/drawing/2014/main" id="{1ED72010-2F69-B8F5-4331-22980CB7BE45}"/>
                </a:ext>
              </a:extLst>
            </p:cNvPr>
            <p:cNvSpPr txBox="1">
              <a:spLocks noChangeArrowheads="1"/>
            </p:cNvSpPr>
            <p:nvPr/>
          </p:nvSpPr>
          <p:spPr bwMode="auto">
            <a:xfrm>
              <a:off x="5687" y="4139"/>
              <a:ext cx="1381"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ts val="133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CODING</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6" name="Text Box 2341">
              <a:extLst>
                <a:ext uri="{FF2B5EF4-FFF2-40B4-BE49-F238E27FC236}">
                  <a16:creationId xmlns:a16="http://schemas.microsoft.com/office/drawing/2014/main" id="{2492FD1D-7869-886C-E65A-9AECE13CC4D2}"/>
                </a:ext>
              </a:extLst>
            </p:cNvPr>
            <p:cNvSpPr txBox="1">
              <a:spLocks noChangeArrowheads="1"/>
            </p:cNvSpPr>
            <p:nvPr/>
          </p:nvSpPr>
          <p:spPr bwMode="auto">
            <a:xfrm>
              <a:off x="7631" y="6952"/>
              <a:ext cx="1645"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0" marR="0">
                <a:lnSpc>
                  <a:spcPts val="1330"/>
                </a:lnSpc>
                <a:spcBef>
                  <a:spcPts val="0"/>
                </a:spcBef>
                <a:spcAft>
                  <a:spcPts val="800"/>
                </a:spcAft>
              </a:pPr>
              <a:r>
                <a:rPr lang="en-US" sz="1200" kern="100">
                  <a:effectLst/>
                  <a:latin typeface="Times New Roman" panose="02020603050405020304" pitchFamily="18" charset="0"/>
                  <a:ea typeface="Corbel" panose="020B0503020204020204" pitchFamily="34" charset="0"/>
                  <a:cs typeface="Times New Roman" panose="02020603050405020304" pitchFamily="18" charset="0"/>
                </a:rPr>
                <a:t>DEPLOYMENT</a:t>
              </a:r>
              <a:endParaRPr lang="en-US" sz="1100" kern="10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7" name="Text Box 2340">
              <a:extLst>
                <a:ext uri="{FF2B5EF4-FFF2-40B4-BE49-F238E27FC236}">
                  <a16:creationId xmlns:a16="http://schemas.microsoft.com/office/drawing/2014/main" id="{BDBDB8E4-21AE-4339-5C45-1F4492BF5B06}"/>
                </a:ext>
              </a:extLst>
            </p:cNvPr>
            <p:cNvSpPr txBox="1">
              <a:spLocks noChangeArrowheads="1"/>
            </p:cNvSpPr>
            <p:nvPr/>
          </p:nvSpPr>
          <p:spPr bwMode="auto">
            <a:xfrm>
              <a:off x="7631" y="7779"/>
              <a:ext cx="3001" cy="699"/>
            </a:xfrm>
            <a:prstGeom prst="rect">
              <a:avLst/>
            </a:prstGeom>
            <a:solidFill>
              <a:srgbClr val="4AACC5"/>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508635" marR="0">
                <a:lnSpc>
                  <a:spcPct val="107000"/>
                </a:lnSpc>
                <a:spcBef>
                  <a:spcPts val="365"/>
                </a:spcBef>
                <a:spcAft>
                  <a:spcPts val="800"/>
                </a:spcAft>
              </a:pPr>
              <a:r>
                <a:rPr lang="en-US" sz="1200" kern="100">
                  <a:effectLst/>
                  <a:latin typeface="Times New Roman" panose="02020603050405020304" pitchFamily="18" charset="0"/>
                  <a:ea typeface="Corbel" panose="020B0503020204020204" pitchFamily="34" charset="0"/>
                  <a:cs typeface="Times New Roman" panose="02020603050405020304" pitchFamily="18" charset="0"/>
                </a:rPr>
                <a:t>MAINTENANCE</a:t>
              </a:r>
              <a:endParaRPr lang="en-US" sz="1100" kern="100">
                <a:effectLst/>
                <a:latin typeface="Corbel" panose="020B0503020204020204" pitchFamily="34" charset="0"/>
                <a:ea typeface="Corbel" panose="020B0503020204020204" pitchFamily="34" charset="0"/>
                <a:cs typeface="Times New Roman" panose="02020603050405020304" pitchFamily="18" charset="0"/>
              </a:endParaRPr>
            </a:p>
          </p:txBody>
        </p:sp>
        <p:sp>
          <p:nvSpPr>
            <p:cNvPr id="108" name="Text Box 2339">
              <a:extLst>
                <a:ext uri="{FF2B5EF4-FFF2-40B4-BE49-F238E27FC236}">
                  <a16:creationId xmlns:a16="http://schemas.microsoft.com/office/drawing/2014/main" id="{6C9065CA-4B56-3CA3-5F0C-226D5BA07A69}"/>
                </a:ext>
              </a:extLst>
            </p:cNvPr>
            <p:cNvSpPr txBox="1">
              <a:spLocks noChangeArrowheads="1"/>
            </p:cNvSpPr>
            <p:nvPr/>
          </p:nvSpPr>
          <p:spPr bwMode="auto">
            <a:xfrm>
              <a:off x="6115" y="5656"/>
              <a:ext cx="241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564515" marR="0">
                <a:lnSpc>
                  <a:spcPct val="107000"/>
                </a:lnSpc>
                <a:spcBef>
                  <a:spcPts val="360"/>
                </a:spcBef>
                <a:spcAft>
                  <a:spcPts val="800"/>
                </a:spcAft>
              </a:pPr>
              <a:r>
                <a:rPr lang="en-US" sz="1200" kern="100">
                  <a:effectLst/>
                  <a:latin typeface="Times New Roman" panose="02020603050405020304" pitchFamily="18" charset="0"/>
                  <a:ea typeface="Corbel" panose="020B0503020204020204" pitchFamily="34" charset="0"/>
                  <a:cs typeface="Times New Roman" panose="02020603050405020304" pitchFamily="18" charset="0"/>
                </a:rPr>
                <a:t>TESTING</a:t>
              </a:r>
              <a:endParaRPr lang="en-US" sz="1100" kern="100">
                <a:effectLst/>
                <a:latin typeface="Corbel" panose="020B0503020204020204" pitchFamily="34" charset="0"/>
                <a:ea typeface="Corbel" panose="020B0503020204020204" pitchFamily="34" charset="0"/>
                <a:cs typeface="Times New Roman" panose="02020603050405020304" pitchFamily="18" charset="0"/>
              </a:endParaRPr>
            </a:p>
          </p:txBody>
        </p:sp>
      </p:grpSp>
      <p:cxnSp>
        <p:nvCxnSpPr>
          <p:cNvPr id="109" name="Straight Connector 108">
            <a:extLst>
              <a:ext uri="{FF2B5EF4-FFF2-40B4-BE49-F238E27FC236}">
                <a16:creationId xmlns:a16="http://schemas.microsoft.com/office/drawing/2014/main" id="{31464323-8C19-4E3F-3968-5A3941B5D6E8}"/>
              </a:ext>
            </a:extLst>
          </p:cNvPr>
          <p:cNvCxnSpPr/>
          <p:nvPr/>
        </p:nvCxnSpPr>
        <p:spPr>
          <a:xfrm flipV="1">
            <a:off x="3568244" y="6044027"/>
            <a:ext cx="5133975" cy="444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03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CF732F-9CA0-9984-5135-6EB3124D4784}"/>
              </a:ext>
            </a:extLst>
          </p:cNvPr>
          <p:cNvSpPr txBox="1"/>
          <p:nvPr/>
        </p:nvSpPr>
        <p:spPr>
          <a:xfrm>
            <a:off x="2121763" y="363986"/>
            <a:ext cx="9871969" cy="6799297"/>
          </a:xfrm>
          <a:prstGeom prst="rect">
            <a:avLst/>
          </a:prstGeom>
          <a:noFill/>
        </p:spPr>
        <p:txBody>
          <a:bodyPr wrap="square">
            <a:spAutoFit/>
          </a:bodyPr>
          <a:lstStyle/>
          <a:p>
            <a:pPr marR="0" lvl="0">
              <a:lnSpc>
                <a:spcPct val="107000"/>
              </a:lnSpc>
              <a:spcBef>
                <a:spcPts val="0"/>
              </a:spcBef>
              <a:spcAft>
                <a:spcPts val="0"/>
              </a:spcAft>
              <a:tabLst>
                <a:tab pos="2619375" algn="l"/>
              </a:tabLst>
            </a:pPr>
            <a:r>
              <a:rPr lang="en-IN" sz="1600" b="1" dirty="0">
                <a:effectLst/>
                <a:latin typeface="Times New Roman" panose="02020603050405020304" pitchFamily="18" charset="0"/>
                <a:ea typeface="Calibri" panose="020F0502020204030204" pitchFamily="34" charset="0"/>
              </a:rPr>
              <a:t>3.2. REQUIREMENTS ANALYSIS</a:t>
            </a:r>
            <a:endParaRPr lang="en-US"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tabLst>
                <a:tab pos="2619375" algn="l"/>
              </a:tabLst>
            </a:pPr>
            <a:r>
              <a:rPr lang="en-US" sz="1600" b="1"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0" lvl="1" algn="just">
              <a:lnSpc>
                <a:spcPct val="107000"/>
              </a:lnSpc>
              <a:spcBef>
                <a:spcPts val="0"/>
              </a:spcBef>
              <a:spcAft>
                <a:spcPts val="0"/>
              </a:spcAft>
              <a:buSzPts val="1400"/>
              <a:tabLst>
                <a:tab pos="2619375" algn="l"/>
              </a:tabLst>
            </a:pPr>
            <a:r>
              <a:rPr lang="en-IN" sz="1400" b="1" dirty="0">
                <a:latin typeface="Times New Roman" panose="02020603050405020304" pitchFamily="18" charset="0"/>
                <a:ea typeface="Calibri" panose="020F0502020204030204" pitchFamily="34" charset="0"/>
              </a:rPr>
              <a:t>3.2.1. </a:t>
            </a:r>
            <a:r>
              <a:rPr lang="en-IN" sz="1400" b="1" dirty="0">
                <a:effectLst/>
                <a:latin typeface="Times New Roman" panose="02020603050405020304" pitchFamily="18" charset="0"/>
                <a:ea typeface="Calibri" panose="020F0502020204030204" pitchFamily="34" charset="0"/>
              </a:rPr>
              <a:t>PROBLEM SPECIFICATION</a:t>
            </a:r>
            <a:endParaRPr lang="en-US" sz="1100" dirty="0">
              <a:effectLst/>
              <a:latin typeface="Calibri" panose="020F0502020204030204" pitchFamily="34" charset="0"/>
              <a:ea typeface="Calibri" panose="020F0502020204030204" pitchFamily="34" charset="0"/>
            </a:endParaRPr>
          </a:p>
          <a:p>
            <a:pPr marL="1943100" marR="0" algn="just">
              <a:lnSpc>
                <a:spcPct val="107000"/>
              </a:lnSpc>
              <a:spcBef>
                <a:spcPts val="0"/>
              </a:spcBef>
              <a:spcAft>
                <a:spcPts val="800"/>
              </a:spcAft>
              <a:tabLst>
                <a:tab pos="2619375" algn="l"/>
              </a:tabLst>
            </a:pPr>
            <a:r>
              <a:rPr lang="en-IN" sz="1600" b="1" dirty="0">
                <a:effectLst/>
                <a:latin typeface="Times New Roman" panose="02020603050405020304" pitchFamily="18"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tabLst>
                <a:tab pos="2619375" algn="l"/>
              </a:tabLs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The system to be developed is based on core java as a console-based project. The system is developed to track which employees are involved in which project and their details.</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Employees and their details are inserted in the system.</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Employee details, as Address may be updated in the system.</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Employees may be removed from a project.</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A Manager view is created in the manager class.</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No database and no connector are involved. Employees are stored in employee array.</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Linked hash map is used for a quick view of empid and employee_ name.</a:t>
            </a:r>
            <a:endParaRPr lang="en-US" sz="11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1200"/>
              </a:spcAft>
              <a:buFont typeface="Symbol" panose="05050102010706020507" pitchFamily="18" charset="2"/>
              <a:buBlip>
                <a:blip r:embed="rId2"/>
              </a:buBlip>
              <a:tabLst>
                <a:tab pos="2619375" algn="l"/>
              </a:tabLst>
            </a:pPr>
            <a:r>
              <a:rPr lang="en-IN" sz="1200" dirty="0">
                <a:effectLst/>
                <a:latin typeface="Times New Roman" panose="02020603050405020304" pitchFamily="18" charset="0"/>
                <a:ea typeface="Calibri" panose="020F0502020204030204" pitchFamily="34" charset="0"/>
              </a:rPr>
              <a:t>The code is portable and easily maintained. It may well be enhanced and modified.</a:t>
            </a:r>
            <a:endParaRPr lang="en-US"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632460" lvl="1" algn="just">
              <a:lnSpc>
                <a:spcPct val="107000"/>
              </a:lnSpc>
              <a:spcBef>
                <a:spcPts val="300"/>
              </a:spcBef>
              <a:spcAft>
                <a:spcPts val="0"/>
              </a:spcAft>
              <a:buSzPts val="1400"/>
              <a:tabLst>
                <a:tab pos="1577975" algn="l"/>
              </a:tabLst>
            </a:pPr>
            <a:r>
              <a:rPr lang="en-IN" sz="1400" b="1" dirty="0">
                <a:effectLst/>
                <a:latin typeface="Times New Roman" panose="02020603050405020304" pitchFamily="18" charset="0"/>
                <a:ea typeface="Calibri" panose="020F0502020204030204" pitchFamily="34" charset="0"/>
              </a:rPr>
              <a:t>3.2.2. FEASIBILITY STUDY: </a:t>
            </a:r>
            <a:r>
              <a:rPr lang="en-IN" sz="1200" dirty="0">
                <a:effectLst/>
                <a:latin typeface="Times New Roman" panose="02020603050405020304" pitchFamily="18" charset="0"/>
                <a:ea typeface="Calibri" panose="020F0502020204030204" pitchFamily="34" charset="0"/>
              </a:rPr>
              <a:t>The development of any Software depends on the </a:t>
            </a:r>
            <a:r>
              <a:rPr lang="en-IN" sz="1200" spc="-28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fact that whether it is feasible for development or not. This study is done for the various</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factors which might affect the software development, deployment and maintenance. It is</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also</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targeted for Customer</a:t>
            </a:r>
            <a:r>
              <a:rPr lang="en-IN" sz="1200" spc="-10"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Relationship Management in</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future.</a:t>
            </a:r>
            <a:endParaRPr lang="en-US" sz="11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300" dirty="0">
                <a:effectLst/>
                <a:latin typeface="Times New Roman" panose="02020603050405020304" pitchFamily="18" charset="0"/>
                <a:ea typeface="Consolas" panose="020B0609020204030204" pitchFamily="49" charset="0"/>
                <a:cs typeface="Consolas" panose="020B0609020204030204" pitchFamily="49" charset="0"/>
              </a:rPr>
              <a:t> </a:t>
            </a:r>
            <a:endParaRPr lang="en-US" sz="1000" dirty="0">
              <a:effectLst/>
              <a:latin typeface="Consolas" panose="020B0609020204030204" pitchFamily="49" charset="0"/>
              <a:ea typeface="Consolas" panose="020B0609020204030204" pitchFamily="49" charset="0"/>
              <a:cs typeface="Consolas" panose="020B0609020204030204" pitchFamily="49" charset="0"/>
            </a:endParaRPr>
          </a:p>
          <a:p>
            <a:pPr marL="0" marR="0">
              <a:spcBef>
                <a:spcPts val="50"/>
              </a:spcBef>
              <a:spcAft>
                <a:spcPts val="0"/>
              </a:spcAft>
            </a:pPr>
            <a:r>
              <a:rPr lang="en-US" sz="1050" dirty="0">
                <a:effectLst/>
                <a:latin typeface="Times New Roman" panose="02020603050405020304" pitchFamily="18" charset="0"/>
                <a:ea typeface="Consolas" panose="020B0609020204030204" pitchFamily="49" charset="0"/>
                <a:cs typeface="Consolas" panose="020B0609020204030204" pitchFamily="49" charset="0"/>
              </a:rPr>
              <a:t> </a:t>
            </a:r>
            <a:endParaRPr lang="en-US" sz="1000" dirty="0">
              <a:effectLst/>
              <a:latin typeface="Consolas" panose="020B0609020204030204" pitchFamily="49" charset="0"/>
              <a:ea typeface="Consolas" panose="020B0609020204030204" pitchFamily="49" charset="0"/>
              <a:cs typeface="Consolas" panose="020B0609020204030204" pitchFamily="49" charset="0"/>
            </a:endParaRPr>
          </a:p>
          <a:p>
            <a:pPr marL="1028700" marR="0" algn="just">
              <a:lnSpc>
                <a:spcPct val="107000"/>
              </a:lnSpc>
              <a:spcBef>
                <a:spcPts val="0"/>
              </a:spcBef>
              <a:spcAft>
                <a:spcPts val="0"/>
              </a:spcAft>
              <a:tabLst>
                <a:tab pos="1410335" algn="l"/>
              </a:tabLst>
            </a:pPr>
            <a:r>
              <a:rPr lang="en-IN" sz="1200" b="1" dirty="0">
                <a:solidFill>
                  <a:srgbClr val="BF8F00"/>
                </a:solidFill>
                <a:latin typeface="Times New Roman" panose="02020603050405020304" pitchFamily="18" charset="0"/>
                <a:ea typeface="Times New Roman" panose="02020603050405020304" pitchFamily="18" charset="0"/>
                <a:cs typeface="Times New Roman" panose="02020603050405020304" pitchFamily="18" charset="0"/>
              </a:rPr>
              <a:t>3.2.2.1. </a:t>
            </a:r>
            <a:r>
              <a:rPr lang="en-IN" sz="1200" b="1" dirty="0">
                <a:solidFill>
                  <a:srgbClr val="BF8F00"/>
                </a:solidFill>
                <a:effectLst/>
                <a:latin typeface="Times New Roman" panose="02020603050405020304" pitchFamily="18" charset="0"/>
                <a:ea typeface="Times New Roman" panose="02020603050405020304" pitchFamily="18" charset="0"/>
                <a:cs typeface="Times New Roman" panose="02020603050405020304" pitchFamily="18" charset="0"/>
              </a:rPr>
              <a:t>TECHNICAL FEASIBILITY:</a:t>
            </a:r>
            <a:endParaRPr lang="en-US" sz="1100" b="1"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1028700" marR="632460" indent="228600" algn="just">
              <a:lnSpc>
                <a:spcPct val="107000"/>
              </a:lnSpc>
              <a:spcBef>
                <a:spcPts val="5"/>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The software is a simple console-based application. It is purely coded in java.</a:t>
            </a:r>
            <a:endParaRPr lang="en-US" sz="1000" dirty="0">
              <a:effectLst/>
              <a:latin typeface="Consolas" panose="020B0609020204030204" pitchFamily="49" charset="0"/>
              <a:ea typeface="Consolas" panose="020B0609020204030204" pitchFamily="49" charset="0"/>
              <a:cs typeface="Consolas" panose="020B0609020204030204" pitchFamily="49" charset="0"/>
            </a:endParaRPr>
          </a:p>
          <a:p>
            <a:pPr marL="1257300" marR="0" algn="just">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The</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Software is</a:t>
            </a:r>
            <a:r>
              <a:rPr lang="en-US" sz="1200" kern="100" spc="10"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to</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be</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managed</a:t>
            </a:r>
            <a:r>
              <a:rPr lang="en-US" sz="1200" kern="100" spc="1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and</a:t>
            </a:r>
            <a:r>
              <a:rPr lang="en-US" sz="1200" kern="100" spc="10"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maintained</a:t>
            </a:r>
            <a:r>
              <a:rPr lang="en-US" sz="1200" kern="100" spc="1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after deployment</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1257300" marR="0" algn="just">
              <a:lnSpc>
                <a:spcPct val="107000"/>
              </a:lnSpc>
              <a:spcBef>
                <a:spcPts val="0"/>
              </a:spcBef>
              <a:spcAft>
                <a:spcPts val="800"/>
              </a:spcAft>
            </a:pPr>
            <a:r>
              <a:rPr lang="en-US" sz="1200" kern="100" spc="20"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on</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an</a:t>
            </a:r>
            <a:r>
              <a:rPr lang="en-US" sz="1200" kern="100" spc="20"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iterative basis,</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1257300" marR="0" algn="just">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333146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78B52-2140-DE25-AA18-CB37E6DD6C93}"/>
              </a:ext>
            </a:extLst>
          </p:cNvPr>
          <p:cNvSpPr txBox="1"/>
          <p:nvPr/>
        </p:nvSpPr>
        <p:spPr>
          <a:xfrm>
            <a:off x="3047260" y="239697"/>
            <a:ext cx="8360546" cy="6042680"/>
          </a:xfrm>
          <a:prstGeom prst="rect">
            <a:avLst/>
          </a:prstGeom>
          <a:noFill/>
        </p:spPr>
        <p:txBody>
          <a:bodyPr wrap="square">
            <a:spAutoFit/>
          </a:bodyPr>
          <a:lstStyle/>
          <a:p>
            <a:pPr marR="634365" lvl="2">
              <a:lnSpc>
                <a:spcPct val="107000"/>
              </a:lnSpc>
              <a:spcBef>
                <a:spcPts val="0"/>
              </a:spcBef>
              <a:spcAft>
                <a:spcPts val="0"/>
              </a:spcAft>
              <a:tabLst>
                <a:tab pos="1684655" algn="l"/>
              </a:tabLst>
            </a:pPr>
            <a:r>
              <a:rPr lang="en-IN" sz="1200" b="1" dirty="0">
                <a:effectLst/>
                <a:latin typeface="Times New Roman" panose="02020603050405020304" pitchFamily="18" charset="0"/>
                <a:ea typeface="Calibri" panose="020F0502020204030204" pitchFamily="34" charset="0"/>
              </a:rPr>
              <a:t>3.2.2.2. SOCIAL</a:t>
            </a:r>
            <a:r>
              <a:rPr lang="en-IN" sz="1200" b="1" spc="5" dirty="0">
                <a:effectLst/>
                <a:latin typeface="Times New Roman" panose="02020603050405020304" pitchFamily="18" charset="0"/>
                <a:ea typeface="Calibri" panose="020F0502020204030204" pitchFamily="34" charset="0"/>
              </a:rPr>
              <a:t> </a:t>
            </a:r>
            <a:r>
              <a:rPr lang="en-IN" sz="1200" b="1" dirty="0">
                <a:effectLst/>
                <a:latin typeface="Times New Roman" panose="02020603050405020304" pitchFamily="18" charset="0"/>
                <a:ea typeface="Calibri" panose="020F0502020204030204" pitchFamily="34" charset="0"/>
              </a:rPr>
              <a:t>FEASIBILITY:</a:t>
            </a:r>
            <a:r>
              <a:rPr lang="en-IN" sz="1200" b="1"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This</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software</a:t>
            </a:r>
            <a:r>
              <a:rPr lang="en-IN" sz="1200" spc="5" dirty="0">
                <a:effectLst/>
                <a:latin typeface="Times New Roman" panose="02020603050405020304" pitchFamily="18" charset="0"/>
                <a:ea typeface="Calibri" panose="020F0502020204030204" pitchFamily="34" charset="0"/>
              </a:rPr>
              <a:t> </a:t>
            </a:r>
            <a:r>
              <a:rPr lang="en-IN" sz="1200" dirty="0">
                <a:effectLst/>
                <a:latin typeface="Times New Roman" panose="02020603050405020304" pitchFamily="18" charset="0"/>
                <a:ea typeface="Calibri" panose="020F0502020204030204" pitchFamily="34" charset="0"/>
              </a:rPr>
              <a:t>is</a:t>
            </a:r>
            <a:r>
              <a:rPr lang="en-IN" sz="1200" spc="5" dirty="0">
                <a:effectLst/>
                <a:latin typeface="Times New Roman" panose="02020603050405020304" pitchFamily="18" charset="0"/>
                <a:ea typeface="Calibri" panose="020F0502020204030204" pitchFamily="34" charset="0"/>
              </a:rPr>
              <a:t> socially feasible as a fast checking of projects and employees involved in the projects. Visibility to employee details especially with their address and contact details becomes a necessity.</a:t>
            </a:r>
            <a:endParaRPr lang="en-US" sz="1100" dirty="0">
              <a:effectLst/>
              <a:latin typeface="Calibri" panose="020F0502020204030204" pitchFamily="34" charset="0"/>
              <a:ea typeface="Calibri" panose="020F0502020204030204" pitchFamily="34" charset="0"/>
            </a:endParaRPr>
          </a:p>
          <a:p>
            <a:pPr marL="1485900" marR="634365">
              <a:lnSpc>
                <a:spcPct val="107000"/>
              </a:lnSpc>
              <a:spcBef>
                <a:spcPts val="0"/>
              </a:spcBef>
              <a:spcAft>
                <a:spcPts val="0"/>
              </a:spcAft>
              <a:tabLst>
                <a:tab pos="1684655" algn="l"/>
              </a:tabLst>
            </a:pPr>
            <a:r>
              <a:rPr lang="en-IN" sz="1200" b="1" dirty="0">
                <a:effectLst/>
                <a:latin typeface="Times New Roman" panose="02020603050405020304" pitchFamily="18" charset="0"/>
                <a:ea typeface="Calibri" panose="020F0502020204030204" pitchFamily="34" charset="0"/>
              </a:rPr>
              <a:t>Creation of a </a:t>
            </a:r>
            <a:r>
              <a:rPr lang="en-IN" sz="1200" dirty="0">
                <a:effectLst/>
                <a:latin typeface="Times New Roman" panose="02020603050405020304" pitchFamily="18" charset="0"/>
                <a:ea typeface="Calibri" panose="020F0502020204030204" pitchFamily="34" charset="0"/>
              </a:rPr>
              <a:t>manager view is of importance to checking employee records. The present system is a handy method of instant updating and checking.</a:t>
            </a:r>
            <a:endParaRPr lang="en-US" sz="1100" dirty="0">
              <a:effectLst/>
              <a:latin typeface="Calibri" panose="020F0502020204030204" pitchFamily="34" charset="0"/>
              <a:ea typeface="Calibri" panose="020F0502020204030204" pitchFamily="34" charset="0"/>
            </a:endParaRPr>
          </a:p>
          <a:p>
            <a:pPr marL="0" marR="634365" algn="just">
              <a:lnSpc>
                <a:spcPct val="107000"/>
              </a:lnSpc>
              <a:spcBef>
                <a:spcPts val="0"/>
              </a:spcBef>
              <a:spcAft>
                <a:spcPts val="0"/>
              </a:spcAft>
              <a:tabLst>
                <a:tab pos="16846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4365" algn="just">
              <a:lnSpc>
                <a:spcPct val="107000"/>
              </a:lnSpc>
              <a:spcBef>
                <a:spcPts val="0"/>
              </a:spcBef>
              <a:spcAft>
                <a:spcPts val="0"/>
              </a:spcAft>
              <a:tabLst>
                <a:tab pos="16846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4365">
              <a:lnSpc>
                <a:spcPct val="107000"/>
              </a:lnSpc>
              <a:spcBef>
                <a:spcPts val="0"/>
              </a:spcBef>
              <a:spcAft>
                <a:spcPts val="0"/>
              </a:spcAft>
              <a:tabLst>
                <a:tab pos="16846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4365" algn="just">
              <a:lnSpc>
                <a:spcPct val="107000"/>
              </a:lnSpc>
              <a:spcBef>
                <a:spcPts val="0"/>
              </a:spcBef>
              <a:spcAft>
                <a:spcPts val="0"/>
              </a:spcAft>
              <a:tabLst>
                <a:tab pos="16846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4365" algn="just">
              <a:lnSpc>
                <a:spcPct val="107000"/>
              </a:lnSpc>
              <a:spcBef>
                <a:spcPts val="0"/>
              </a:spcBef>
              <a:spcAft>
                <a:spcPts val="0"/>
              </a:spcAft>
              <a:tabLst>
                <a:tab pos="16846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4365" algn="just">
              <a:lnSpc>
                <a:spcPct val="107000"/>
              </a:lnSpc>
              <a:spcBef>
                <a:spcPts val="0"/>
              </a:spcBef>
              <a:spcAft>
                <a:spcPts val="0"/>
              </a:spcAft>
              <a:tabLst>
                <a:tab pos="16846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631825" lvl="2" algn="just">
              <a:lnSpc>
                <a:spcPct val="107000"/>
              </a:lnSpc>
              <a:spcBef>
                <a:spcPts val="0"/>
              </a:spcBef>
              <a:spcAft>
                <a:spcPts val="0"/>
              </a:spcAft>
              <a:tabLst>
                <a:tab pos="1646555" algn="l"/>
              </a:tabLst>
            </a:pPr>
            <a:r>
              <a:rPr lang="en-IN" sz="1200" b="1" dirty="0">
                <a:effectLst/>
                <a:latin typeface="Times New Roman" panose="02020603050405020304" pitchFamily="18" charset="0"/>
                <a:ea typeface="Calibri" panose="020F0502020204030204" pitchFamily="34" charset="0"/>
              </a:rPr>
              <a:t>3.2.2.3. ECONOMIC FEASIBILITY: The system does not need any installations</a:t>
            </a:r>
            <a:r>
              <a:rPr lang="en-IN" sz="1200" dirty="0">
                <a:effectLst/>
                <a:latin typeface="Times New Roman" panose="02020603050405020304" pitchFamily="18" charset="0"/>
                <a:ea typeface="Calibri" panose="020F0502020204030204" pitchFamily="34" charset="0"/>
              </a:rPr>
              <a:t>. It does not involve a database or a web server. As it is coded in java it can be run on </a:t>
            </a:r>
            <a:r>
              <a:rPr lang="en-IN" sz="1200" dirty="0" err="1">
                <a:effectLst/>
                <a:latin typeface="Times New Roman" panose="02020603050405020304" pitchFamily="18" charset="0"/>
                <a:ea typeface="Calibri" panose="020F0502020204030204" pitchFamily="34" charset="0"/>
              </a:rPr>
              <a:t>cmd</a:t>
            </a:r>
            <a:r>
              <a:rPr lang="en-IN" sz="1200" dirty="0">
                <a:effectLst/>
                <a:latin typeface="Times New Roman" panose="02020603050405020304" pitchFamily="18" charset="0"/>
                <a:ea typeface="Calibri" panose="020F0502020204030204" pitchFamily="34" charset="0"/>
              </a:rPr>
              <a:t> if an IDE is not available. It implements the java features and the code being portable is a handy method.</a:t>
            </a:r>
            <a:endParaRPr lang="en-US" sz="1100" dirty="0">
              <a:effectLst/>
              <a:latin typeface="Calibri" panose="020F0502020204030204" pitchFamily="34" charset="0"/>
              <a:ea typeface="Calibri" panose="020F0502020204030204" pitchFamily="34" charset="0"/>
            </a:endParaRPr>
          </a:p>
          <a:p>
            <a:pPr marL="0" marR="631825" algn="just">
              <a:lnSpc>
                <a:spcPct val="107000"/>
              </a:lnSpc>
              <a:spcBef>
                <a:spcPts val="0"/>
              </a:spcBef>
              <a:spcAft>
                <a:spcPts val="0"/>
              </a:spcAft>
              <a:tabLst>
                <a:tab pos="16465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1825" algn="just">
              <a:lnSpc>
                <a:spcPct val="107000"/>
              </a:lnSpc>
              <a:spcBef>
                <a:spcPts val="0"/>
              </a:spcBef>
              <a:spcAft>
                <a:spcPts val="0"/>
              </a:spcAft>
              <a:tabLst>
                <a:tab pos="16465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1825" algn="just">
              <a:lnSpc>
                <a:spcPct val="107000"/>
              </a:lnSpc>
              <a:spcBef>
                <a:spcPts val="0"/>
              </a:spcBef>
              <a:spcAft>
                <a:spcPts val="0"/>
              </a:spcAft>
              <a:tabLst>
                <a:tab pos="16465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1825" algn="just">
              <a:lnSpc>
                <a:spcPct val="107000"/>
              </a:lnSpc>
              <a:spcBef>
                <a:spcPts val="0"/>
              </a:spcBef>
              <a:spcAft>
                <a:spcPts val="0"/>
              </a:spcAft>
              <a:tabLst>
                <a:tab pos="16465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631825" algn="just">
              <a:lnSpc>
                <a:spcPct val="107000"/>
              </a:lnSpc>
              <a:spcBef>
                <a:spcPts val="0"/>
              </a:spcBef>
              <a:spcAft>
                <a:spcPts val="0"/>
              </a:spcAft>
              <a:tabLst>
                <a:tab pos="1646555" algn="l"/>
              </a:tabLs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0" lvl="2" algn="just">
              <a:lnSpc>
                <a:spcPct val="107000"/>
              </a:lnSpc>
              <a:spcBef>
                <a:spcPts val="0"/>
              </a:spcBef>
              <a:spcAft>
                <a:spcPts val="0"/>
              </a:spcAft>
              <a:tabLst>
                <a:tab pos="1410335" algn="l"/>
              </a:tabLst>
            </a:pPr>
            <a:r>
              <a:rPr lang="en-IN" sz="1200" b="1"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3.2.2.4. LEGAL</a:t>
            </a:r>
            <a:r>
              <a:rPr lang="en-IN" sz="1200" b="1" spc="-10"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b="1" dirty="0">
                <a:solidFill>
                  <a:srgbClr val="2C2C2C"/>
                </a:solidFill>
                <a:effectLst/>
                <a:latin typeface="Times New Roman" panose="02020603050405020304" pitchFamily="18" charset="0"/>
                <a:ea typeface="Times New Roman" panose="02020603050405020304" pitchFamily="18" charset="0"/>
                <a:cs typeface="Times New Roman" panose="02020603050405020304" pitchFamily="18" charset="0"/>
              </a:rPr>
              <a:t>FEASIBILITY:</a:t>
            </a:r>
            <a:endParaRPr lang="en-US" sz="1100" b="1" dirty="0">
              <a:solidFill>
                <a:srgbClr val="BF8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1028700" marR="632460" indent="228600" algn="just">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The Legal feasibility of the system development is based on whether the employee details checked are authentic or not.</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As employees are generally distributed and assigned projects according to their domain and specific study fields, they might need to share details with one another. This problem makes it necessary to understand the Residential Address authenticity of the employees. This problem may be solved in future by employing database storage facilities with accepting files for address proof.</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tabLst>
                <a:tab pos="2619375" algn="l"/>
              </a:tabLs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tabLst>
                <a:tab pos="2619375" algn="l"/>
              </a:tabLs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tabLst>
                <a:tab pos="2619375" algn="l"/>
              </a:tabLs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The feasibility study conducted on the system has helped its development and further maintenance</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gn="ctr">
              <a:lnSpc>
                <a:spcPct val="107000"/>
              </a:lnSpc>
              <a:spcBef>
                <a:spcPts val="0"/>
              </a:spcBef>
              <a:spcAft>
                <a:spcPts val="800"/>
              </a:spcAft>
              <a:tabLst>
                <a:tab pos="2619375" algn="l"/>
              </a:tabLs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p:txBody>
      </p:sp>
    </p:spTree>
    <p:extLst>
      <p:ext uri="{BB962C8B-B14F-4D97-AF65-F5344CB8AC3E}">
        <p14:creationId xmlns:p14="http://schemas.microsoft.com/office/powerpoint/2010/main" val="787321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5EC35ED-06F8-A630-F7B9-74883B499F06}"/>
              </a:ext>
            </a:extLst>
          </p:cNvPr>
          <p:cNvGraphicFramePr>
            <a:graphicFrameLocks noGrp="1"/>
          </p:cNvGraphicFramePr>
          <p:nvPr>
            <p:extLst>
              <p:ext uri="{D42A27DB-BD31-4B8C-83A1-F6EECF244321}">
                <p14:modId xmlns:p14="http://schemas.microsoft.com/office/powerpoint/2010/main" val="1659209475"/>
              </p:ext>
            </p:extLst>
          </p:nvPr>
        </p:nvGraphicFramePr>
        <p:xfrm>
          <a:off x="4027549" y="4947502"/>
          <a:ext cx="5167630" cy="1272229"/>
        </p:xfrm>
        <a:graphic>
          <a:graphicData uri="http://schemas.openxmlformats.org/drawingml/2006/table">
            <a:tbl>
              <a:tblPr firstRow="1" firstCol="1" lastRow="1" lastCol="1" bandRow="1" bandCol="1">
                <a:tableStyleId>{5C22544A-7EE6-4342-B048-85BDC9FD1C3A}</a:tableStyleId>
              </a:tblPr>
              <a:tblGrid>
                <a:gridCol w="1498600">
                  <a:extLst>
                    <a:ext uri="{9D8B030D-6E8A-4147-A177-3AD203B41FA5}">
                      <a16:colId xmlns:a16="http://schemas.microsoft.com/office/drawing/2014/main" val="2242170141"/>
                    </a:ext>
                  </a:extLst>
                </a:gridCol>
                <a:gridCol w="3669030">
                  <a:extLst>
                    <a:ext uri="{9D8B030D-6E8A-4147-A177-3AD203B41FA5}">
                      <a16:colId xmlns:a16="http://schemas.microsoft.com/office/drawing/2014/main" val="2405326000"/>
                    </a:ext>
                  </a:extLst>
                </a:gridCol>
              </a:tblGrid>
              <a:tr h="174625">
                <a:tc>
                  <a:txBody>
                    <a:bodyPr/>
                    <a:lstStyle/>
                    <a:p>
                      <a:pPr marL="296545" marR="0">
                        <a:lnSpc>
                          <a:spcPts val="1280"/>
                        </a:lnSpc>
                        <a:spcBef>
                          <a:spcPts val="0"/>
                        </a:spcBef>
                        <a:spcAft>
                          <a:spcPts val="0"/>
                        </a:spcAft>
                      </a:pPr>
                      <a:r>
                        <a:rPr lang="en-US" sz="1200" kern="100">
                          <a:effectLst/>
                        </a:rPr>
                        <a:t>SRS</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0"/>
                        </a:lnSpc>
                        <a:spcBef>
                          <a:spcPts val="0"/>
                        </a:spcBef>
                        <a:spcAft>
                          <a:spcPts val="0"/>
                        </a:spcAft>
                      </a:pPr>
                      <a:r>
                        <a:rPr lang="en-US" sz="1200" kern="100">
                          <a:effectLst/>
                        </a:rPr>
                        <a:t>Software Requirements Specification</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992385655"/>
                  </a:ext>
                </a:extLst>
              </a:tr>
              <a:tr h="174625">
                <a:tc>
                  <a:txBody>
                    <a:bodyPr/>
                    <a:lstStyle/>
                    <a:p>
                      <a:pPr marL="296545" marR="0">
                        <a:lnSpc>
                          <a:spcPts val="1280"/>
                        </a:lnSpc>
                        <a:spcBef>
                          <a:spcPts val="0"/>
                        </a:spcBef>
                        <a:spcAft>
                          <a:spcPts val="0"/>
                        </a:spcAft>
                      </a:pPr>
                      <a:r>
                        <a:rPr lang="en-US" sz="1200" kern="100">
                          <a:effectLst/>
                        </a:rPr>
                        <a:t>DFD</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0"/>
                        </a:lnSpc>
                        <a:spcBef>
                          <a:spcPts val="0"/>
                        </a:spcBef>
                        <a:spcAft>
                          <a:spcPts val="0"/>
                        </a:spcAft>
                      </a:pPr>
                      <a:r>
                        <a:rPr lang="en-US" sz="1200" kern="100">
                          <a:effectLst/>
                        </a:rPr>
                        <a:t>Data Flow Diagram</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1895146941"/>
                  </a:ext>
                </a:extLst>
              </a:tr>
              <a:tr h="174625">
                <a:tc>
                  <a:txBody>
                    <a:bodyPr/>
                    <a:lstStyle/>
                    <a:p>
                      <a:pPr marL="296545" marR="0">
                        <a:lnSpc>
                          <a:spcPts val="1280"/>
                        </a:lnSpc>
                        <a:spcBef>
                          <a:spcPts val="0"/>
                        </a:spcBef>
                        <a:spcAft>
                          <a:spcPts val="0"/>
                        </a:spcAft>
                      </a:pPr>
                      <a:r>
                        <a:rPr lang="en-US" sz="1200" kern="100">
                          <a:effectLst/>
                        </a:rPr>
                        <a:t>ERD</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0"/>
                        </a:lnSpc>
                        <a:spcBef>
                          <a:spcPts val="0"/>
                        </a:spcBef>
                        <a:spcAft>
                          <a:spcPts val="0"/>
                        </a:spcAft>
                      </a:pPr>
                      <a:r>
                        <a:rPr lang="en-US" sz="1200" kern="100">
                          <a:effectLst/>
                        </a:rPr>
                        <a:t>Entity Relationship Diagram</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839577302"/>
                  </a:ext>
                </a:extLst>
              </a:tr>
              <a:tr h="176530">
                <a:tc>
                  <a:txBody>
                    <a:bodyPr/>
                    <a:lstStyle/>
                    <a:p>
                      <a:pPr marL="296545" marR="0">
                        <a:lnSpc>
                          <a:spcPts val="1285"/>
                        </a:lnSpc>
                        <a:spcBef>
                          <a:spcPts val="5"/>
                        </a:spcBef>
                        <a:spcAft>
                          <a:spcPts val="0"/>
                        </a:spcAft>
                      </a:pPr>
                      <a:r>
                        <a:rPr lang="en-US" sz="1200" kern="100">
                          <a:effectLst/>
                        </a:rPr>
                        <a:t>ID</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5"/>
                        </a:lnSpc>
                        <a:spcBef>
                          <a:spcPts val="5"/>
                        </a:spcBef>
                        <a:spcAft>
                          <a:spcPts val="0"/>
                        </a:spcAft>
                      </a:pPr>
                      <a:r>
                        <a:rPr lang="en-US" sz="1200" kern="100">
                          <a:effectLst/>
                        </a:rPr>
                        <a:t>Identification</a:t>
                      </a:r>
                      <a:r>
                        <a:rPr lang="en-US" sz="1200" kern="100" spc="-15">
                          <a:effectLst/>
                        </a:rPr>
                        <a:t> </a:t>
                      </a:r>
                      <a:r>
                        <a:rPr lang="en-US" sz="1200" kern="100">
                          <a:effectLst/>
                        </a:rPr>
                        <a:t>Definition</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4064275294"/>
                  </a:ext>
                </a:extLst>
              </a:tr>
              <a:tr h="175260">
                <a:tc>
                  <a:txBody>
                    <a:bodyPr/>
                    <a:lstStyle/>
                    <a:p>
                      <a:pPr marL="296545" marR="0">
                        <a:lnSpc>
                          <a:spcPts val="1280"/>
                        </a:lnSpc>
                        <a:spcBef>
                          <a:spcPts val="0"/>
                        </a:spcBef>
                        <a:spcAft>
                          <a:spcPts val="0"/>
                        </a:spcAft>
                      </a:pPr>
                      <a:r>
                        <a:rPr lang="en-US" sz="1200" kern="100">
                          <a:effectLst/>
                        </a:rPr>
                        <a:t>jdk</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0"/>
                        </a:lnSpc>
                        <a:spcBef>
                          <a:spcPts val="0"/>
                        </a:spcBef>
                        <a:spcAft>
                          <a:spcPts val="0"/>
                        </a:spcAft>
                      </a:pPr>
                      <a:r>
                        <a:rPr lang="en-US" sz="1200" kern="100">
                          <a:effectLst/>
                        </a:rPr>
                        <a:t>Java development Kit</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798778430"/>
                  </a:ext>
                </a:extLst>
              </a:tr>
              <a:tr h="174625">
                <a:tc>
                  <a:txBody>
                    <a:bodyPr/>
                    <a:lstStyle/>
                    <a:p>
                      <a:pPr marL="296545" marR="0">
                        <a:lnSpc>
                          <a:spcPts val="1280"/>
                        </a:lnSpc>
                        <a:spcBef>
                          <a:spcPts val="0"/>
                        </a:spcBef>
                        <a:spcAft>
                          <a:spcPts val="0"/>
                        </a:spcAft>
                      </a:pPr>
                      <a:r>
                        <a:rPr lang="en-US" sz="1200" kern="100">
                          <a:effectLst/>
                        </a:rPr>
                        <a:t>jre</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0"/>
                        </a:lnSpc>
                        <a:spcBef>
                          <a:spcPts val="0"/>
                        </a:spcBef>
                        <a:spcAft>
                          <a:spcPts val="0"/>
                        </a:spcAft>
                      </a:pPr>
                      <a:r>
                        <a:rPr lang="en-US" sz="1200" kern="100">
                          <a:effectLst/>
                        </a:rPr>
                        <a:t>Java runtime environment</a:t>
                      </a:r>
                      <a:endParaRPr lang="en-US" sz="1100" kern="10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2574779309"/>
                  </a:ext>
                </a:extLst>
              </a:tr>
              <a:tr h="221939">
                <a:tc>
                  <a:txBody>
                    <a:bodyPr/>
                    <a:lstStyle/>
                    <a:p>
                      <a:pPr marL="296545" marR="0">
                        <a:lnSpc>
                          <a:spcPts val="1280"/>
                        </a:lnSpc>
                        <a:spcBef>
                          <a:spcPts val="0"/>
                        </a:spcBef>
                        <a:spcAft>
                          <a:spcPts val="0"/>
                        </a:spcAft>
                      </a:pPr>
                      <a:r>
                        <a:rPr lang="en-US" sz="1200" kern="100">
                          <a:effectLst/>
                        </a:rPr>
                        <a:t>IDE</a:t>
                      </a:r>
                      <a:endParaRPr lang="en-US" sz="1100" kern="100">
                        <a:effectLst/>
                        <a:latin typeface="Times New Roman" panose="02020603050405020304" pitchFamily="18" charset="0"/>
                        <a:ea typeface="Times New Roman" panose="02020603050405020304" pitchFamily="18" charset="0"/>
                      </a:endParaRPr>
                    </a:p>
                  </a:txBody>
                  <a:tcPr marL="0" marR="0" marT="0" marB="0"/>
                </a:tc>
                <a:tc>
                  <a:txBody>
                    <a:bodyPr/>
                    <a:lstStyle/>
                    <a:p>
                      <a:pPr marL="295275" marR="0">
                        <a:lnSpc>
                          <a:spcPts val="1280"/>
                        </a:lnSpc>
                        <a:spcBef>
                          <a:spcPts val="0"/>
                        </a:spcBef>
                        <a:spcAft>
                          <a:spcPts val="0"/>
                        </a:spcAft>
                      </a:pPr>
                      <a:r>
                        <a:rPr lang="en-US" sz="1200" kern="100" dirty="0">
                          <a:effectLst/>
                        </a:rPr>
                        <a:t>Integrated</a:t>
                      </a:r>
                      <a:r>
                        <a:rPr lang="en-US" sz="1200" kern="100" spc="-10" dirty="0">
                          <a:effectLst/>
                        </a:rPr>
                        <a:t> </a:t>
                      </a:r>
                      <a:r>
                        <a:rPr lang="en-US" sz="1200" kern="100" dirty="0">
                          <a:effectLst/>
                        </a:rPr>
                        <a:t>Development Environment</a:t>
                      </a:r>
                      <a:endParaRPr lang="en-US" sz="1100" kern="100" dirty="0">
                        <a:effectLst/>
                        <a:latin typeface="Times New Roman" panose="02020603050405020304" pitchFamily="18" charset="0"/>
                        <a:ea typeface="Times New Roman" panose="02020603050405020304" pitchFamily="18" charset="0"/>
                      </a:endParaRPr>
                    </a:p>
                  </a:txBody>
                  <a:tcPr marL="0" marR="0" marT="0" marB="0"/>
                </a:tc>
                <a:extLst>
                  <a:ext uri="{0D108BD9-81ED-4DB2-BD59-A6C34878D82A}">
                    <a16:rowId xmlns:a16="http://schemas.microsoft.com/office/drawing/2014/main" val="3631487935"/>
                  </a:ext>
                </a:extLst>
              </a:tr>
            </a:tbl>
          </a:graphicData>
        </a:graphic>
      </p:graphicFrame>
      <p:sp>
        <p:nvSpPr>
          <p:cNvPr id="3" name="Rectangle 1">
            <a:extLst>
              <a:ext uri="{FF2B5EF4-FFF2-40B4-BE49-F238E27FC236}">
                <a16:creationId xmlns:a16="http://schemas.microsoft.com/office/drawing/2014/main" id="{18FA2325-6015-8B4B-E240-8937DF32E9C8}"/>
              </a:ext>
            </a:extLst>
          </p:cNvPr>
          <p:cNvSpPr>
            <a:spLocks noChangeArrowheads="1"/>
          </p:cNvSpPr>
          <p:nvPr/>
        </p:nvSpPr>
        <p:spPr bwMode="auto">
          <a:xfrm>
            <a:off x="2015231" y="309860"/>
            <a:ext cx="9942990" cy="4655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56980" tIns="38088" rIns="0" bIns="0" numCol="1" anchor="ctr" anchorCtr="0" compatLnSpc="1">
            <a:prstTxWarp prst="textNoShape">
              <a:avLst/>
            </a:prstTxWarp>
            <a:spAutoFit/>
          </a:bodyPr>
          <a:lstStyle>
            <a:lvl1pPr eaLnBrk="0" fontAlgn="base" hangingPunct="0">
              <a:spcBef>
                <a:spcPct val="0"/>
              </a:spcBef>
              <a:spcAft>
                <a:spcPct val="0"/>
              </a:spcAft>
              <a:tabLst>
                <a:tab pos="1485900" algn="l"/>
              </a:tabLst>
              <a:defRPr>
                <a:solidFill>
                  <a:schemeClr val="tx1"/>
                </a:solidFill>
                <a:latin typeface="Arial" panose="020B0604020202020204" pitchFamily="34" charset="0"/>
              </a:defRPr>
            </a:lvl1pPr>
            <a:lvl2pPr eaLnBrk="0" fontAlgn="base" hangingPunct="0">
              <a:spcBef>
                <a:spcPct val="0"/>
              </a:spcBef>
              <a:spcAft>
                <a:spcPct val="0"/>
              </a:spcAft>
              <a:tabLst>
                <a:tab pos="1485900" algn="l"/>
              </a:tabLst>
              <a:defRPr>
                <a:solidFill>
                  <a:schemeClr val="tx1"/>
                </a:solidFill>
                <a:latin typeface="Arial" panose="020B0604020202020204" pitchFamily="34" charset="0"/>
              </a:defRPr>
            </a:lvl2pPr>
            <a:lvl3pPr eaLnBrk="0" fontAlgn="base" hangingPunct="0">
              <a:spcBef>
                <a:spcPct val="0"/>
              </a:spcBef>
              <a:spcAft>
                <a:spcPct val="0"/>
              </a:spcAft>
              <a:tabLst>
                <a:tab pos="1485900" algn="l"/>
              </a:tabLst>
              <a:defRPr>
                <a:solidFill>
                  <a:schemeClr val="tx1"/>
                </a:solidFill>
                <a:latin typeface="Arial" panose="020B0604020202020204" pitchFamily="34" charset="0"/>
              </a:defRPr>
            </a:lvl3pPr>
            <a:lvl4pPr eaLnBrk="0" fontAlgn="base" hangingPunct="0">
              <a:spcBef>
                <a:spcPct val="0"/>
              </a:spcBef>
              <a:spcAft>
                <a:spcPct val="0"/>
              </a:spcAft>
              <a:tabLst>
                <a:tab pos="1485900" algn="l"/>
              </a:tabLst>
              <a:defRPr>
                <a:solidFill>
                  <a:schemeClr val="tx1"/>
                </a:solidFill>
                <a:latin typeface="Arial" panose="020B0604020202020204" pitchFamily="34" charset="0"/>
              </a:defRPr>
            </a:lvl4pPr>
            <a:lvl5pPr eaLnBrk="0" fontAlgn="base" hangingPunct="0">
              <a:spcBef>
                <a:spcPct val="0"/>
              </a:spcBef>
              <a:spcAft>
                <a:spcPct val="0"/>
              </a:spcAft>
              <a:tabLst>
                <a:tab pos="1485900" algn="l"/>
              </a:tabLst>
              <a:defRPr>
                <a:solidFill>
                  <a:schemeClr val="tx1"/>
                </a:solidFill>
                <a:latin typeface="Arial" panose="020B0604020202020204" pitchFamily="34" charset="0"/>
              </a:defRPr>
            </a:lvl5pPr>
            <a:lvl6pPr eaLnBrk="0" fontAlgn="base" hangingPunct="0">
              <a:spcBef>
                <a:spcPct val="0"/>
              </a:spcBef>
              <a:spcAft>
                <a:spcPct val="0"/>
              </a:spcAft>
              <a:tabLst>
                <a:tab pos="1485900" algn="l"/>
              </a:tabLst>
              <a:defRPr>
                <a:solidFill>
                  <a:schemeClr val="tx1"/>
                </a:solidFill>
                <a:latin typeface="Arial" panose="020B0604020202020204" pitchFamily="34" charset="0"/>
              </a:defRPr>
            </a:lvl6pPr>
            <a:lvl7pPr eaLnBrk="0" fontAlgn="base" hangingPunct="0">
              <a:spcBef>
                <a:spcPct val="0"/>
              </a:spcBef>
              <a:spcAft>
                <a:spcPct val="0"/>
              </a:spcAft>
              <a:tabLst>
                <a:tab pos="1485900" algn="l"/>
              </a:tabLst>
              <a:defRPr>
                <a:solidFill>
                  <a:schemeClr val="tx1"/>
                </a:solidFill>
                <a:latin typeface="Arial" panose="020B0604020202020204" pitchFamily="34" charset="0"/>
              </a:defRPr>
            </a:lvl7pPr>
            <a:lvl8pPr eaLnBrk="0" fontAlgn="base" hangingPunct="0">
              <a:spcBef>
                <a:spcPct val="0"/>
              </a:spcBef>
              <a:spcAft>
                <a:spcPct val="0"/>
              </a:spcAft>
              <a:tabLst>
                <a:tab pos="1485900" algn="l"/>
              </a:tabLst>
              <a:defRPr>
                <a:solidFill>
                  <a:schemeClr val="tx1"/>
                </a:solidFill>
                <a:latin typeface="Arial" panose="020B0604020202020204" pitchFamily="34" charset="0"/>
              </a:defRPr>
            </a:lvl8pPr>
            <a:lvl9pPr eaLnBrk="0" fontAlgn="base" hangingPunct="0">
              <a:spcBef>
                <a:spcPct val="0"/>
              </a:spcBef>
              <a:spcAft>
                <a:spcPct val="0"/>
              </a:spcAft>
              <a:tabLst>
                <a:tab pos="1485900" algn="l"/>
              </a:tabLst>
              <a:defRPr>
                <a:solidFill>
                  <a:schemeClr val="tx1"/>
                </a:solidFill>
                <a:latin typeface="Arial" panose="020B0604020202020204" pitchFamily="34" charset="0"/>
              </a:defRPr>
            </a:lvl9pPr>
          </a:lstStyle>
          <a:p>
            <a:pPr marL="457200" marR="0" lvl="1" indent="0" algn="l" defTabSz="914400" rtl="0" eaLnBrk="0" fontAlgn="base" latinLnBrk="0" hangingPunct="0">
              <a:lnSpc>
                <a:spcPct val="100000"/>
              </a:lnSpc>
              <a:spcBef>
                <a:spcPct val="0"/>
              </a:spcBef>
              <a:spcAft>
                <a:spcPct val="0"/>
              </a:spcAft>
              <a:buClrTx/>
              <a:buSzTx/>
              <a:tabLst>
                <a:tab pos="1485900" algn="l"/>
              </a:tabLst>
            </a:pPr>
            <a:r>
              <a:rPr kumimoji="0" lang="en-US" altLang="en-US" sz="1400" b="1" i="0" u="none" strike="noStrike" cap="none" normalizeH="0" baseline="0" dirty="0" bmk="_Toc129181289">
                <a:ln>
                  <a:noFill/>
                </a:ln>
                <a:solidFill>
                  <a:srgbClr val="7F5F00"/>
                </a:solidFill>
                <a:effectLst/>
                <a:latin typeface="Times New Roman" panose="02020603050405020304" pitchFamily="18" charset="0"/>
                <a:ea typeface="Times New Roman" panose="02020603050405020304" pitchFamily="18" charset="0"/>
                <a:cs typeface="Times New Roman" panose="02020603050405020304" pitchFamily="18" charset="0"/>
              </a:rPr>
              <a:t>3.3. SOFTWARE REQUIREMENTS SPECIFICATION</a:t>
            </a:r>
            <a:endParaRPr kumimoji="0" lang="en-US" altLang="en-US" sz="1200" b="0" i="0" u="none" strike="noStrike" cap="none" normalizeH="0" baseline="0" dirty="0">
              <a:ln>
                <a:noFill/>
              </a:ln>
              <a:solidFill>
                <a:srgbClr val="7F5F00"/>
              </a:solidFill>
              <a:effectLst/>
              <a:latin typeface="Corbel" panose="020B0503020204020204" pitchFamily="34" charset="0"/>
              <a:ea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tabLst>
                <a:tab pos="14859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3.3.1. This part of the document provides a comprehensive description of the Software to be    developed by the system. The different subsections provide the information of the Software and hardware to be used by the system.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4.3.1.  PURPOSE</a:t>
            </a: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 The SRS aims at the development of the system requirements. The employee tracking system is a must have for all concerned organizations.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vision</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the system is a unified platform of Employee details to track their whereabouts and their involvement in projects.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mission </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is to strive towards the goal with a reduction of insertion and deletion anomalies to have a better track of every employed person involved in a company. </a:t>
            </a: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endParaRPr kumimoji="0" lang="en-US" altLang="en-US" sz="800" b="0" i="0" u="none" strike="noStrike" cap="none" normalizeH="0" baseline="0" dirty="0">
              <a:ln>
                <a:noFill/>
              </a:ln>
              <a:solidFill>
                <a:schemeClr val="tx1"/>
              </a:solidFill>
              <a:effectLst/>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tab pos="14859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SCOPE: </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system may be used by an individual data entry operator of an </a:t>
            </a:r>
            <a:r>
              <a:rPr kumimoji="0" lang="en-US" altLang="en-US" sz="12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organisation</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with very few instructions to follow.</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system runs offline and requires no web server installation.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gives instant entry and check facilities with less typing and entry hassles.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portable system created in pure core java, runs at present on the simple build level without any database and has a lot of maintenance scope and can be easily connected in time with any database just by integrating with Hibernate or by usage of JDBC.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ABBREVIATIONS:</a:t>
            </a: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endParaRPr lang="en-US" altLang="en-US" sz="12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14859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r>
              <a:rPr kumimoji="0" lang="en-US" altLang="en-US" sz="1200" b="0"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Table : 5.1.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r>
              <a:rPr kumimoji="0" lang="en-US" altLang="en-US" sz="1200" b="1" i="0" u="none" strike="noStrike" cap="none" normalizeH="0" baseline="0" dirty="0">
                <a:ln>
                  <a:noFill/>
                </a:ln>
                <a:solidFill>
                  <a:schemeClr val="tx1"/>
                </a:solidFill>
                <a:effectLst/>
                <a:latin typeface="Times New Roman" panose="02020603050405020304" pitchFamily="18" charset="0"/>
                <a:ea typeface="Corbel" panose="020B0503020204020204" pitchFamily="34" charset="0"/>
                <a:cs typeface="Times New Roman" panose="02020603050405020304" pitchFamily="18" charset="0"/>
              </a:rPr>
              <a:t>Specification: IEEE STD 830-1993</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14859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2042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01B8EF-DBDD-4740-3F35-3B3F76D0040E}"/>
              </a:ext>
            </a:extLst>
          </p:cNvPr>
          <p:cNvSpPr txBox="1"/>
          <p:nvPr/>
        </p:nvSpPr>
        <p:spPr>
          <a:xfrm>
            <a:off x="1908699" y="1"/>
            <a:ext cx="10670959" cy="8011167"/>
          </a:xfrm>
          <a:prstGeom prst="rect">
            <a:avLst/>
          </a:prstGeom>
          <a:noFill/>
        </p:spPr>
        <p:txBody>
          <a:bodyPr wrap="square">
            <a:spAutoFit/>
          </a:bodyPr>
          <a:lstStyle/>
          <a:p>
            <a:pPr marR="0" lvl="2">
              <a:lnSpc>
                <a:spcPct val="107000"/>
              </a:lnSpc>
              <a:spcBef>
                <a:spcPts val="0"/>
              </a:spcBef>
              <a:spcAft>
                <a:spcPts val="0"/>
              </a:spcAft>
              <a:tabLst>
                <a:tab pos="1410335" algn="l"/>
              </a:tabLst>
            </a:pPr>
            <a:r>
              <a:rPr lang="en-IN" sz="1200" b="1" dirty="0">
                <a:effectLst/>
                <a:latin typeface="Times New Roman" panose="02020603050405020304" pitchFamily="18" charset="0"/>
                <a:ea typeface="Calibri" panose="020F0502020204030204" pitchFamily="34" charset="0"/>
              </a:rPr>
              <a:t>3.3.2. FUNCTIONAL REQUIREMENTS:</a:t>
            </a:r>
            <a:endParaRPr lang="en-US" sz="1100" dirty="0">
              <a:effectLst/>
              <a:latin typeface="Calibri" panose="020F0502020204030204" pitchFamily="34" charset="0"/>
              <a:ea typeface="Calibri" panose="020F0502020204030204" pitchFamily="34" charset="0"/>
            </a:endParaRPr>
          </a:p>
          <a:p>
            <a:pPr marL="1028700" marR="640080" indent="228600">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This gives specific details about how the system is supposed to behave after execution in the virtual</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machine.</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It</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also</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gives what</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inputs</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are</a:t>
            </a:r>
            <a:r>
              <a:rPr lang="en-US" sz="1200" kern="100" spc="-1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provided</a:t>
            </a:r>
            <a:r>
              <a:rPr lang="en-US" sz="1200" kern="100" spc="-10"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to</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which</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process</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and</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what</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is</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the</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expected  </a:t>
            </a:r>
            <a:r>
              <a:rPr lang="en-US" sz="1200" kern="100" spc="-28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output of each. It also denotes how the system might behave and what are the specific</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data</a:t>
            </a:r>
            <a:r>
              <a:rPr lang="en-US" sz="1200" kern="100" spc="-5" dirty="0">
                <a:effectLst/>
                <a:latin typeface="Times New Roman" panose="02020603050405020304" pitchFamily="18" charset="0"/>
                <a:ea typeface="Corbel" panose="020B0503020204020204" pitchFamily="34" charset="0"/>
                <a:cs typeface="Times New Roman" panose="02020603050405020304" pitchFamily="18" charset="0"/>
              </a:rPr>
              <a:t> </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manipulations and calculations.</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R="640080" lvl="3">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3.3.2.1. Employee insertion [address class gets executed first]:</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Employee address is given as an input</a:t>
            </a:r>
            <a:endParaRPr lang="en-US" sz="1100" dirty="0">
              <a:effectLst/>
              <a:latin typeface="Calibri" panose="020F0502020204030204" pitchFamily="34" charset="0"/>
              <a:ea typeface="Calibri" panose="020F0502020204030204" pitchFamily="34" charset="0"/>
            </a:endParaRPr>
          </a:p>
          <a:p>
            <a:pPr marL="1200150" marR="640080" indent="457200">
              <a:lnSpc>
                <a:spcPct val="107000"/>
              </a:lnSpc>
              <a:spcBef>
                <a:spcPts val="0"/>
              </a:spcBef>
              <a:spcAft>
                <a:spcPts val="800"/>
              </a:spcAft>
            </a:pP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Input: Address </a:t>
            </a:r>
            <a:r>
              <a:rPr lang="en-US" sz="1200" kern="100" dirty="0" err="1">
                <a:effectLst/>
                <a:latin typeface="Times New Roman" panose="02020603050405020304" pitchFamily="18" charset="0"/>
                <a:ea typeface="Corbel" panose="020B0503020204020204" pitchFamily="34" charset="0"/>
                <a:cs typeface="Times New Roman" panose="02020603050405020304" pitchFamily="18" charset="0"/>
              </a:rPr>
              <a:t>address</a:t>
            </a:r>
            <a:r>
              <a:rPr lang="en-US" sz="1200" kern="100" dirty="0">
                <a:effectLst/>
                <a:latin typeface="Times New Roman" panose="02020603050405020304" pitchFamily="18" charset="0"/>
                <a:ea typeface="Corbel" panose="020B0503020204020204" pitchFamily="34" charset="0"/>
                <a:cs typeface="Times New Roman" panose="02020603050405020304" pitchFamily="18" charset="0"/>
              </a:rPr>
              <a:t> (), zip_ code, street, city, state, country</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Output: address input success</a:t>
            </a:r>
            <a:endParaRPr lang="en-US" sz="1100" dirty="0">
              <a:effectLst/>
              <a:latin typeface="Calibri" panose="020F0502020204030204" pitchFamily="34" charset="0"/>
              <a:ea typeface="Calibri" panose="020F0502020204030204" pitchFamily="34" charset="0"/>
            </a:endParaRPr>
          </a:p>
          <a:p>
            <a:pPr marR="640080" lvl="3">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3.3.2.2. Employee class insertion:</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Input: empid, employee _ name, employee _ email, employee_ phone, project_ name</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Output: employee class inserted successfully </a:t>
            </a:r>
            <a:endParaRPr lang="en-US" sz="1100" dirty="0">
              <a:effectLst/>
              <a:latin typeface="Calibri" panose="020F0502020204030204" pitchFamily="34" charset="0"/>
              <a:ea typeface="Calibri" panose="020F0502020204030204" pitchFamily="34" charset="0"/>
            </a:endParaRPr>
          </a:p>
          <a:p>
            <a:pPr marR="640080" lvl="3">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3.3.2.3. Manager class insertion:</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Input: department_ name, no _ individuals _ reporting, timesheet _ begin , timesheet _end,</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Employee object</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Output: status, save()</a:t>
            </a:r>
            <a:endParaRPr lang="en-US" sz="1100" dirty="0">
              <a:effectLst/>
              <a:latin typeface="Calibri" panose="020F0502020204030204" pitchFamily="34" charset="0"/>
              <a:ea typeface="Calibri" panose="020F0502020204030204" pitchFamily="34" charset="0"/>
            </a:endParaRPr>
          </a:p>
          <a:p>
            <a:pPr marR="640080" lvl="3">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3.3.2.4. Employee selection:</a:t>
            </a:r>
            <a:endParaRPr lang="en-US" sz="1100" dirty="0">
              <a:effectLst/>
              <a:latin typeface="Calibri" panose="020F0502020204030204" pitchFamily="34" charset="0"/>
              <a:ea typeface="Calibri" panose="020F0502020204030204" pitchFamily="34" charset="0"/>
            </a:endParaRPr>
          </a:p>
          <a:p>
            <a:pPr marL="137160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Input: empid</a:t>
            </a:r>
            <a:endParaRPr lang="en-US" sz="1100" dirty="0">
              <a:effectLst/>
              <a:latin typeface="Calibri" panose="020F0502020204030204" pitchFamily="34" charset="0"/>
              <a:ea typeface="Calibri" panose="020F0502020204030204" pitchFamily="34" charset="0"/>
            </a:endParaRPr>
          </a:p>
          <a:p>
            <a:pPr marL="137160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Output: employee_ name, employee_ email, employee_ contact, project_ name, address, department _ name,</a:t>
            </a:r>
            <a:endParaRPr lang="en-US" sz="1100" dirty="0">
              <a:effectLst/>
              <a:latin typeface="Calibri" panose="020F0502020204030204" pitchFamily="34" charset="0"/>
              <a:ea typeface="Calibri" panose="020F0502020204030204" pitchFamily="34" charset="0"/>
            </a:endParaRPr>
          </a:p>
          <a:p>
            <a:pPr marR="640080" lvl="3">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3.3.2.5. Employee </a:t>
            </a:r>
            <a:r>
              <a:rPr lang="en-IN" sz="1200" dirty="0" err="1">
                <a:effectLst/>
                <a:latin typeface="Times New Roman" panose="02020603050405020304" pitchFamily="18" charset="0"/>
                <a:ea typeface="Calibri" panose="020F0502020204030204" pitchFamily="34" charset="0"/>
              </a:rPr>
              <a:t>updation</a:t>
            </a:r>
            <a:r>
              <a:rPr lang="en-IN" sz="1200" dirty="0">
                <a:effectLst/>
                <a:latin typeface="Times New Roman" panose="02020603050405020304" pitchFamily="18" charset="0"/>
                <a:ea typeface="Calibri" panose="020F0502020204030204" pitchFamily="34" charset="0"/>
              </a:rPr>
              <a:t>(address):</a:t>
            </a:r>
            <a:endParaRPr lang="en-US" sz="1100" dirty="0">
              <a:effectLst/>
              <a:latin typeface="Calibri" panose="020F0502020204030204" pitchFamily="34" charset="0"/>
              <a:ea typeface="Calibri" panose="020F0502020204030204" pitchFamily="34" charset="0"/>
            </a:endParaRPr>
          </a:p>
          <a:p>
            <a:pPr marL="137160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Input: empid, Address new _address</a:t>
            </a:r>
            <a:endParaRPr lang="en-US" sz="1100" dirty="0">
              <a:effectLst/>
              <a:latin typeface="Calibri" panose="020F0502020204030204" pitchFamily="34" charset="0"/>
              <a:ea typeface="Calibri" panose="020F0502020204030204" pitchFamily="34" charset="0"/>
            </a:endParaRPr>
          </a:p>
          <a:p>
            <a:pPr marL="137160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Output: save(), status</a:t>
            </a:r>
            <a:endParaRPr lang="en-US" sz="1100" dirty="0">
              <a:effectLst/>
              <a:latin typeface="Calibri" panose="020F0502020204030204" pitchFamily="34" charset="0"/>
              <a:ea typeface="Calibri" panose="020F0502020204030204" pitchFamily="34" charset="0"/>
            </a:endParaRPr>
          </a:p>
          <a:p>
            <a:pPr marR="640080" lvl="3">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3.3.2.6. Employee deletion : </a:t>
            </a:r>
            <a:endParaRPr lang="en-US" sz="1100" dirty="0">
              <a:effectLst/>
              <a:latin typeface="Calibri" panose="020F0502020204030204" pitchFamily="34" charset="0"/>
              <a:ea typeface="Calibri" panose="020F0502020204030204" pitchFamily="34" charset="0"/>
            </a:endParaRPr>
          </a:p>
          <a:p>
            <a:pPr marL="137160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Input empid</a:t>
            </a:r>
            <a:endParaRPr lang="en-US" sz="1100" dirty="0">
              <a:effectLst/>
              <a:latin typeface="Calibri" panose="020F0502020204030204" pitchFamily="34" charset="0"/>
              <a:ea typeface="Calibri" panose="020F0502020204030204" pitchFamily="34" charset="0"/>
            </a:endParaRPr>
          </a:p>
          <a:p>
            <a:pPr marL="137160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Output: status , save()</a:t>
            </a:r>
            <a:endParaRPr lang="en-US" sz="1100" dirty="0">
              <a:effectLst/>
              <a:latin typeface="Calibri" panose="020F0502020204030204" pitchFamily="34" charset="0"/>
              <a:ea typeface="Calibri" panose="020F0502020204030204" pitchFamily="34" charset="0"/>
            </a:endParaRPr>
          </a:p>
          <a:p>
            <a:pPr marL="1657350" marR="640080">
              <a:lnSpc>
                <a:spcPct val="107000"/>
              </a:lnSpc>
              <a:spcBef>
                <a:spcPts val="0"/>
              </a:spcBef>
              <a:spcAft>
                <a:spcPts val="800"/>
              </a:spcAft>
            </a:pPr>
            <a:r>
              <a:rPr lang="en-IN" sz="1200" dirty="0">
                <a:effectLst/>
                <a:latin typeface="Times New Roman" panose="02020603050405020304" pitchFamily="18"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lnSpc>
                <a:spcPct val="107000"/>
              </a:lnSpc>
              <a:spcBef>
                <a:spcPts val="0"/>
              </a:spcBef>
              <a:spcAft>
                <a:spcPts val="800"/>
              </a:spcAft>
            </a:pPr>
            <a:r>
              <a:rPr lang="en-US" sz="1100" kern="100" dirty="0">
                <a:effectLst/>
                <a:latin typeface="Times New Roman" panose="02020603050405020304" pitchFamily="18" charset="0"/>
                <a:ea typeface="Corbel" panose="020B0503020204020204" pitchFamily="34" charset="0"/>
                <a:cs typeface="Times New Roman" panose="02020603050405020304" pitchFamily="18" charset="0"/>
              </a:rPr>
              <a:t> </a:t>
            </a:r>
            <a:endParaRPr lang="en-US" sz="1100" kern="100" dirty="0">
              <a:effectLst/>
              <a:latin typeface="Corbel" panose="020B0503020204020204" pitchFamily="34" charset="0"/>
              <a:ea typeface="Corbel" panose="020B0503020204020204" pitchFamily="34" charset="0"/>
              <a:cs typeface="Times New Roman" panose="02020603050405020304" pitchFamily="18" charset="0"/>
            </a:endParaRPr>
          </a:p>
          <a:p>
            <a:pPr marL="0" marR="0">
              <a:spcBef>
                <a:spcPts val="0"/>
              </a:spcBef>
              <a:spcAft>
                <a:spcPts val="0"/>
              </a:spcAft>
            </a:pPr>
            <a:r>
              <a:rPr lang="en-US" sz="1000" dirty="0">
                <a:effectLst/>
                <a:latin typeface="Times New Roman" panose="02020603050405020304" pitchFamily="18" charset="0"/>
                <a:ea typeface="Consolas" panose="020B0609020204030204" pitchFamily="49" charset="0"/>
                <a:cs typeface="Consolas" panose="020B0609020204030204" pitchFamily="49" charset="0"/>
              </a:rPr>
              <a:t> </a:t>
            </a:r>
            <a:endParaRPr lang="en-US" sz="1000" dirty="0">
              <a:effectLst/>
              <a:latin typeface="Consolas" panose="020B0609020204030204" pitchFamily="49" charset="0"/>
              <a:ea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672578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393</TotalTime>
  <Words>3268</Words>
  <Application>Microsoft Office PowerPoint</Application>
  <PresentationFormat>Widescreen</PresentationFormat>
  <Paragraphs>544</Paragraphs>
  <Slides>42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Arial Black</vt:lpstr>
      <vt:lpstr>Calibri</vt:lpstr>
      <vt:lpstr>Consolas</vt:lpstr>
      <vt:lpstr>Corbel</vt:lpstr>
      <vt:lpstr>Courier New</vt:lpstr>
      <vt:lpstr>Impact</vt:lpstr>
      <vt:lpstr>Symbol</vt:lpstr>
      <vt:lpstr>Times New Roman</vt:lpstr>
      <vt:lpstr>Parallax</vt:lpstr>
      <vt:lpstr>EmployeeTrackingSystem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EmployeeTrackingSystem</dc:title>
  <dc:creator>paramita 22</dc:creator>
  <cp:lastModifiedBy>paramita 22</cp:lastModifiedBy>
  <cp:revision>20</cp:revision>
  <dcterms:created xsi:type="dcterms:W3CDTF">2023-04-19T19:36:07Z</dcterms:created>
  <dcterms:modified xsi:type="dcterms:W3CDTF">2023-04-24T09:12:20Z</dcterms:modified>
</cp:coreProperties>
</file>